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5" r:id="rId1"/>
  </p:sldMasterIdLst>
  <p:notesMasterIdLst>
    <p:notesMasterId r:id="rId62"/>
  </p:notesMasterIdLst>
  <p:handoutMasterIdLst>
    <p:handoutMasterId r:id="rId63"/>
  </p:handoutMasterIdLst>
  <p:sldIdLst>
    <p:sldId id="280" r:id="rId2"/>
    <p:sldId id="517" r:id="rId3"/>
    <p:sldId id="518" r:id="rId4"/>
    <p:sldId id="301" r:id="rId5"/>
    <p:sldId id="302" r:id="rId6"/>
    <p:sldId id="463" r:id="rId7"/>
    <p:sldId id="283" r:id="rId8"/>
    <p:sldId id="271" r:id="rId9"/>
    <p:sldId id="473" r:id="rId10"/>
    <p:sldId id="410" r:id="rId11"/>
    <p:sldId id="344" r:id="rId12"/>
    <p:sldId id="464" r:id="rId13"/>
    <p:sldId id="573" r:id="rId14"/>
    <p:sldId id="461" r:id="rId15"/>
    <p:sldId id="477" r:id="rId16"/>
    <p:sldId id="462" r:id="rId17"/>
    <p:sldId id="465" r:id="rId18"/>
    <p:sldId id="560" r:id="rId19"/>
    <p:sldId id="492" r:id="rId20"/>
    <p:sldId id="575" r:id="rId21"/>
    <p:sldId id="576" r:id="rId22"/>
    <p:sldId id="578" r:id="rId23"/>
    <p:sldId id="579" r:id="rId24"/>
    <p:sldId id="580" r:id="rId25"/>
    <p:sldId id="589" r:id="rId26"/>
    <p:sldId id="590" r:id="rId27"/>
    <p:sldId id="591" r:id="rId28"/>
    <p:sldId id="581" r:id="rId29"/>
    <p:sldId id="582" r:id="rId30"/>
    <p:sldId id="583" r:id="rId31"/>
    <p:sldId id="584" r:id="rId32"/>
    <p:sldId id="585" r:id="rId33"/>
    <p:sldId id="586" r:id="rId34"/>
    <p:sldId id="587" r:id="rId35"/>
    <p:sldId id="588" r:id="rId36"/>
    <p:sldId id="577" r:id="rId37"/>
    <p:sldId id="293" r:id="rId38"/>
    <p:sldId id="467" r:id="rId39"/>
    <p:sldId id="471" r:id="rId40"/>
    <p:sldId id="472" r:id="rId41"/>
    <p:sldId id="470" r:id="rId42"/>
    <p:sldId id="539" r:id="rId43"/>
    <p:sldId id="540" r:id="rId44"/>
    <p:sldId id="541" r:id="rId45"/>
    <p:sldId id="542" r:id="rId46"/>
    <p:sldId id="543" r:id="rId47"/>
    <p:sldId id="544" r:id="rId48"/>
    <p:sldId id="545" r:id="rId49"/>
    <p:sldId id="546" r:id="rId50"/>
    <p:sldId id="547" r:id="rId51"/>
    <p:sldId id="548" r:id="rId52"/>
    <p:sldId id="549" r:id="rId53"/>
    <p:sldId id="550" r:id="rId54"/>
    <p:sldId id="551" r:id="rId55"/>
    <p:sldId id="552" r:id="rId56"/>
    <p:sldId id="554" r:id="rId57"/>
    <p:sldId id="555" r:id="rId58"/>
    <p:sldId id="556" r:id="rId59"/>
    <p:sldId id="563" r:id="rId60"/>
    <p:sldId id="557" r:id="rId61"/>
  </p:sldIdLst>
  <p:sldSz cx="9144000" cy="6858000" type="screen4x3"/>
  <p:notesSz cx="6662738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0A8"/>
    <a:srgbClr val="D4D1E1"/>
    <a:srgbClr val="D9EA36"/>
    <a:srgbClr val="FDB5F3"/>
    <a:srgbClr val="B9CD53"/>
    <a:srgbClr val="E7CBE6"/>
    <a:srgbClr val="FF9966"/>
    <a:srgbClr val="E5CDE0"/>
    <a:srgbClr val="FDB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3723" autoAdjust="0"/>
  </p:normalViewPr>
  <p:slideViewPr>
    <p:cSldViewPr>
      <p:cViewPr varScale="1">
        <p:scale>
          <a:sx n="104" d="100"/>
          <a:sy n="104" d="100"/>
        </p:scale>
        <p:origin x="18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43985126859141"/>
          <c:y val="4.0130636342677134E-2"/>
          <c:w val="0.80961570428696417"/>
          <c:h val="0.83615720002634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20212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Plan1!$B$3:$B$6</c:f>
              <c:numCache>
                <c:formatCode>_ * #,##0.00_ ;_ * \-#,##0.00_ ;_ * "-"??_ ;_ @_ </c:formatCode>
                <c:ptCount val="4"/>
                <c:pt idx="0">
                  <c:v>10482182.859999999</c:v>
                </c:pt>
                <c:pt idx="1">
                  <c:v>8634877.4299999997</c:v>
                </c:pt>
                <c:pt idx="2">
                  <c:v>8584190.3100000005</c:v>
                </c:pt>
                <c:pt idx="3">
                  <c:v>10186036.65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4-4FB7-8E23-3652FC6510DF}"/>
            </c:ext>
          </c:extLst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Plan1!$C$3:$C$6</c:f>
              <c:numCache>
                <c:formatCode>_ * #,##0.00_ ;_ * \-#,##0.00_ ;_ * "-"??_ ;_ @_ </c:formatCode>
                <c:ptCount val="4"/>
                <c:pt idx="0">
                  <c:v>10978027.359999999</c:v>
                </c:pt>
                <c:pt idx="1">
                  <c:v>9299679.9199999999</c:v>
                </c:pt>
                <c:pt idx="2">
                  <c:v>10043807.67</c:v>
                </c:pt>
                <c:pt idx="3">
                  <c:v>11003942.220000001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4-4FB7-8E23-3652FC651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739712"/>
        <c:axId val="140741248"/>
        <c:axId val="0"/>
      </c:bar3DChart>
      <c:catAx>
        <c:axId val="14073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741248"/>
        <c:crosses val="autoZero"/>
        <c:auto val="1"/>
        <c:lblAlgn val="ctr"/>
        <c:lblOffset val="100"/>
        <c:noMultiLvlLbl val="0"/>
      </c:catAx>
      <c:valAx>
        <c:axId val="1407412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_ * #,##0.00_ ;_ * \-#,##0.00_ ;_ * &quot;-&quot;??_ ;_ @_ 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accent1"/>
            </a:solidFill>
            <a:prstDash val="solid"/>
          </a:ln>
          <a:effectLst>
            <a:outerShdw blurRad="57150" dist="38100" dir="5400000" algn="ctr" rotWithShape="0">
              <a:schemeClr val="accent2">
                <a:shade val="9000"/>
                <a:satMod val="105000"/>
                <a:alpha val="48000"/>
              </a:schemeClr>
            </a:outerShdw>
          </a:effectLst>
        </c:spPr>
        <c:txPr>
          <a:bodyPr/>
          <a:lstStyle/>
          <a:p>
            <a:pPr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40739712"/>
        <c:crosses val="autoZero"/>
        <c:crossBetween val="between"/>
      </c:valAx>
      <c:spPr>
        <a:solidFill>
          <a:srgbClr val="E5CDE0"/>
        </a:soli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c:spPr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  <a:effectLst>
      <a:glow rad="228600">
        <a:schemeClr val="accent4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3">
            <a:lumMod val="60000"/>
            <a:lumOff val="40000"/>
          </a:schemeClr>
        </a:solidFill>
      </c:spPr>
    </c:sideWall>
    <c:backWall>
      <c:thickness val="0"/>
      <c:spPr>
        <a:solidFill>
          <a:schemeClr val="accent3">
            <a:lumMod val="60000"/>
            <a:lumOff val="40000"/>
          </a:schemeClr>
        </a:solidFill>
      </c:spPr>
    </c:backWall>
    <c:plotArea>
      <c:layout>
        <c:manualLayout>
          <c:layoutTarget val="inner"/>
          <c:xMode val="edge"/>
          <c:yMode val="edge"/>
          <c:x val="0.19739943920898376"/>
          <c:y val="3.066645202833226E-2"/>
          <c:w val="0.77947515805962464"/>
          <c:h val="0.81470739195759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20222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Plan1!$B$3:$B$6</c:f>
              <c:numCache>
                <c:formatCode>_ * #,##0.00_ ;_ * \-#,##0.00_ ;_ * "-"??_ ;_ @_ </c:formatCode>
                <c:ptCount val="4"/>
                <c:pt idx="0">
                  <c:v>9057881.1899999995</c:v>
                </c:pt>
                <c:pt idx="1">
                  <c:v>8475376.4000000004</c:v>
                </c:pt>
                <c:pt idx="2">
                  <c:v>12441973</c:v>
                </c:pt>
                <c:pt idx="3">
                  <c:v>8284738.04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F-4A1F-92BA-52D758F8E88D}"/>
            </c:ext>
          </c:extLst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shade val="25000"/>
                    <a:satMod val="250000"/>
                  </a:schemeClr>
                </a:gs>
                <a:gs pos="68000">
                  <a:schemeClr val="accent5">
                    <a:tint val="86000"/>
                    <a:satMod val="115000"/>
                  </a:schemeClr>
                </a:gs>
                <a:gs pos="100000">
                  <a:schemeClr val="accent5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accent5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</c:spPr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Plan1!$C$3:$C$6</c:f>
              <c:numCache>
                <c:formatCode>_ * #,##0.00_ ;_ * \-#,##0.00_ ;_ * "-"??_ ;_ @_ </c:formatCode>
                <c:ptCount val="4"/>
                <c:pt idx="0">
                  <c:v>9519305.9600000009</c:v>
                </c:pt>
                <c:pt idx="1">
                  <c:v>8879003.5199999996</c:v>
                </c:pt>
                <c:pt idx="2">
                  <c:v>12256999.93</c:v>
                </c:pt>
                <c:pt idx="3">
                  <c:v>7456735.0800000001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F-4A1F-92BA-52D758F8E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892096"/>
        <c:axId val="165893632"/>
        <c:axId val="0"/>
      </c:bar3DChart>
      <c:catAx>
        <c:axId val="16589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5893632"/>
        <c:crosses val="autoZero"/>
        <c:auto val="1"/>
        <c:lblAlgn val="ctr"/>
        <c:lblOffset val="100"/>
        <c:noMultiLvlLbl val="0"/>
      </c:catAx>
      <c:valAx>
        <c:axId val="165893632"/>
        <c:scaling>
          <c:orientation val="minMax"/>
        </c:scaling>
        <c:delete val="0"/>
        <c:axPos val="l"/>
        <c:majorGridlines/>
        <c:numFmt formatCode="_ * #,##0.00_ ;_ * \-#,##0.0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5892096"/>
        <c:crosses val="autoZero"/>
        <c:crossBetween val="between"/>
      </c:valAx>
      <c:spPr>
        <a:solidFill>
          <a:srgbClr val="E7CBE6"/>
        </a:solidFill>
      </c:spPr>
    </c:plotArea>
    <c:plotVisOnly val="1"/>
    <c:dispBlanksAs val="gap"/>
    <c:showDLblsOverMax val="0"/>
  </c:chart>
  <c:spPr>
    <a:solidFill>
      <a:schemeClr val="accent5">
        <a:lumMod val="60000"/>
        <a:lumOff val="40000"/>
      </a:schemeClr>
    </a:solidFill>
    <a:effectLst>
      <a:glow rad="228600">
        <a:schemeClr val="accent5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28696412948494"/>
          <c:y val="2.335724897749461E-2"/>
          <c:w val="0.85071303587051661"/>
          <c:h val="0.869432471550968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Plan1!$A$2:$A$4</c:f>
              <c:strCache>
                <c:ptCount val="3"/>
                <c:pt idx="0">
                  <c:v>IPTU</c:v>
                </c:pt>
                <c:pt idx="1">
                  <c:v>ITBI</c:v>
                </c:pt>
                <c:pt idx="2">
                  <c:v>ISS</c:v>
                </c:pt>
              </c:strCache>
            </c:strRef>
          </c:cat>
          <c:val>
            <c:numRef>
              <c:f>Plan1!$B$2:$B$4</c:f>
              <c:numCache>
                <c:formatCode>_ * #,##0.00_ ;_ * \-#,##0.00_ ;_ * "-"??_ ;_ @_ </c:formatCode>
                <c:ptCount val="3"/>
                <c:pt idx="0">
                  <c:v>16640046.34</c:v>
                </c:pt>
                <c:pt idx="1">
                  <c:v>6720920.3499999996</c:v>
                </c:pt>
                <c:pt idx="2">
                  <c:v>18095134.539999999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7-4B30-A059-DF27C0092F34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Plan1!$A$2:$A$4</c:f>
              <c:strCache>
                <c:ptCount val="3"/>
                <c:pt idx="0">
                  <c:v>IPTU</c:v>
                </c:pt>
                <c:pt idx="1">
                  <c:v>ITBI</c:v>
                </c:pt>
                <c:pt idx="2">
                  <c:v>ISS</c:v>
                </c:pt>
              </c:strCache>
            </c:strRef>
          </c:cat>
          <c:val>
            <c:numRef>
              <c:f>Plan1!$C$2:$C$4</c:f>
              <c:numCache>
                <c:formatCode>_ * #,##0.00_ ;_ * \-#,##0.00_ ;_ * "-"??_ ;_ @_ </c:formatCode>
                <c:ptCount val="3"/>
                <c:pt idx="0">
                  <c:v>19223666.190000001</c:v>
                </c:pt>
                <c:pt idx="1">
                  <c:v>6155786.6799999997</c:v>
                </c:pt>
                <c:pt idx="2">
                  <c:v>22127328.379999999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D7-4B30-A059-DF27C0092F34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Evolução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0D7-4B30-A059-DF27C0092F3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5480-48FA-B51C-1DAB657819DB}"/>
              </c:ext>
            </c:extLst>
          </c:dPt>
          <c:cat>
            <c:strRef>
              <c:f>Plan1!$A$2:$A$4</c:f>
              <c:strCache>
                <c:ptCount val="3"/>
                <c:pt idx="0">
                  <c:v>IPTU</c:v>
                </c:pt>
                <c:pt idx="1">
                  <c:v>ITBI</c:v>
                </c:pt>
                <c:pt idx="2">
                  <c:v>ISS</c:v>
                </c:pt>
              </c:strCache>
            </c:strRef>
          </c:cat>
          <c:val>
            <c:numRef>
              <c:f>Plan1!$D$2:$D$4</c:f>
              <c:numCache>
                <c:formatCode>_ * #,##0.00_ ;_ * \-#,##0.00_ ;_ * "-"??_ ;_ @_ </c:formatCode>
                <c:ptCount val="3"/>
                <c:pt idx="0">
                  <c:v>2583619.8500000015</c:v>
                </c:pt>
                <c:pt idx="1">
                  <c:v>-565133.66999999993</c:v>
                </c:pt>
                <c:pt idx="2">
                  <c:v>4032193.84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D7-4B30-A059-DF27C0092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784832"/>
        <c:axId val="167786368"/>
        <c:axId val="0"/>
      </c:bar3DChart>
      <c:catAx>
        <c:axId val="16778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pt-BR"/>
          </a:p>
        </c:txPr>
        <c:crossAx val="167786368"/>
        <c:crosses val="autoZero"/>
        <c:auto val="1"/>
        <c:lblAlgn val="ctr"/>
        <c:lblOffset val="100"/>
        <c:noMultiLvlLbl val="0"/>
      </c:catAx>
      <c:valAx>
        <c:axId val="167786368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_ * #,##0.00_ ;_ * \-#,##0.0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167784832"/>
        <c:crosses val="autoZero"/>
        <c:crossBetween val="between"/>
      </c:valAx>
      <c:spPr>
        <a:solidFill>
          <a:schemeClr val="accent3">
            <a:lumMod val="40000"/>
            <a:lumOff val="6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16207349081365"/>
          <c:y val="3.1941364236818946E-2"/>
          <c:w val="0.87283792650921765"/>
          <c:h val="0.85174855629403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Plan1!$A$2:$A$5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Plan1!$B$2:$B$5</c:f>
              <c:numCache>
                <c:formatCode>_ * #,##0.00_ ;_ * \-#,##0.00_ ;_ * "-"??_ ;_ @_ </c:formatCode>
                <c:ptCount val="4"/>
                <c:pt idx="0">
                  <c:v>9400261.25</c:v>
                </c:pt>
                <c:pt idx="1">
                  <c:v>8161565.25</c:v>
                </c:pt>
                <c:pt idx="2">
                  <c:v>7900536.4100000001</c:v>
                </c:pt>
                <c:pt idx="3">
                  <c:v>8577002.0700000003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3-475E-AEFE-84F5E4E1060E}"/>
            </c:ext>
          </c:extLst>
        </c:ser>
        <c:ser>
          <c:idx val="1"/>
          <c:order val="1"/>
          <c:tx>
            <c:strRef>
              <c:f>Plan1!$B$1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D9EA36"/>
            </a:solidFill>
          </c:spPr>
          <c:invertIfNegative val="0"/>
          <c:cat>
            <c:strRef>
              <c:f>Plan1!$A$2:$A$5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Plan1!$C$2:$C$5</c:f>
              <c:numCache>
                <c:formatCode>_ * #,##0.00_ ;_ * \-#,##0.00_ ;_ * "-"??_ ;_ @_ </c:formatCode>
                <c:ptCount val="4"/>
                <c:pt idx="0">
                  <c:v>10213503.49</c:v>
                </c:pt>
                <c:pt idx="1">
                  <c:v>8529873.8000000007</c:v>
                </c:pt>
                <c:pt idx="2">
                  <c:v>8086859.8799999999</c:v>
                </c:pt>
                <c:pt idx="3">
                  <c:v>9251451.7899999991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33-475E-AEFE-84F5E4E10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309888"/>
        <c:axId val="166311424"/>
        <c:axId val="0"/>
      </c:bar3DChart>
      <c:catAx>
        <c:axId val="16630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6311424"/>
        <c:crosses val="autoZero"/>
        <c:auto val="1"/>
        <c:lblAlgn val="ctr"/>
        <c:lblOffset val="100"/>
        <c:noMultiLvlLbl val="0"/>
      </c:catAx>
      <c:valAx>
        <c:axId val="166311424"/>
        <c:scaling>
          <c:orientation val="minMax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63098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870406824146985E-2"/>
          <c:y val="6.1732769830949281E-2"/>
          <c:w val="0.96604938271604934"/>
          <c:h val="0.9382672678206213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1"/>
            <c:bubble3D val="0"/>
            <c:spPr>
              <a:solidFill>
                <a:schemeClr val="bg2">
                  <a:lumMod val="1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B956-4E91-A968-D259EE51D85F}"/>
              </c:ext>
            </c:extLst>
          </c:dPt>
          <c:dPt>
            <c:idx val="3"/>
            <c:bubble3D val="0"/>
            <c:spPr>
              <a:solidFill>
                <a:srgbClr val="B9CD53"/>
              </a:solidFill>
            </c:spPr>
            <c:extLst>
              <c:ext xmlns:c16="http://schemas.microsoft.com/office/drawing/2014/chart" uri="{C3380CC4-5D6E-409C-BE32-E72D297353CC}">
                <c16:uniqueId val="{00000001-B956-4E91-A968-D259EE51D85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B956-4E91-A968-D259EE51D85F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B956-4E91-A968-D259EE51D85F}"/>
              </c:ext>
            </c:extLst>
          </c:dPt>
          <c:dPt>
            <c:idx val="10"/>
            <c:bubble3D val="0"/>
            <c:spPr>
              <a:solidFill>
                <a:srgbClr val="B9CD53"/>
              </a:solidFill>
            </c:spPr>
            <c:extLst>
              <c:ext xmlns:c16="http://schemas.microsoft.com/office/drawing/2014/chart" uri="{C3380CC4-5D6E-409C-BE32-E72D297353CC}">
                <c16:uniqueId val="{00000004-B956-4E91-A968-D259EE51D85F}"/>
              </c:ext>
            </c:extLst>
          </c:dPt>
          <c:dLbls>
            <c:dLbl>
              <c:idx val="0"/>
              <c:layout>
                <c:manualLayout>
                  <c:x val="-6.5524825021872263E-2"/>
                  <c:y val="0.12339095846400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56-4E91-A968-D259EE51D85F}"/>
                </c:ext>
              </c:extLst>
            </c:dLbl>
            <c:dLbl>
              <c:idx val="1"/>
              <c:layout>
                <c:manualLayout>
                  <c:x val="2.7435914260717932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56-4E91-A968-D259EE51D85F}"/>
                </c:ext>
              </c:extLst>
            </c:dLbl>
            <c:dLbl>
              <c:idx val="2"/>
              <c:layout>
                <c:manualLayout>
                  <c:x val="-0.10911231408573939"/>
                  <c:y val="3.1506348963512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56-4E91-A968-D259EE51D85F}"/>
                </c:ext>
              </c:extLst>
            </c:dLbl>
            <c:dLbl>
              <c:idx val="3"/>
              <c:layout>
                <c:manualLayout>
                  <c:x val="5.3827646544182004E-4"/>
                  <c:y val="-6.81404421326398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56-4E91-A968-D259EE51D85F}"/>
                </c:ext>
              </c:extLst>
            </c:dLbl>
            <c:dLbl>
              <c:idx val="4"/>
              <c:layout>
                <c:manualLayout>
                  <c:x val="-0.1402891513560805"/>
                  <c:y val="-0.276862235141130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56-4E91-A968-D259EE51D85F}"/>
                </c:ext>
              </c:extLst>
            </c:dLbl>
            <c:dLbl>
              <c:idx val="5"/>
              <c:layout>
                <c:manualLayout>
                  <c:x val="-5.8755030621172356E-2"/>
                  <c:y val="-0.2546412453147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56-4E91-A968-D259EE51D85F}"/>
                </c:ext>
              </c:extLst>
            </c:dLbl>
            <c:dLbl>
              <c:idx val="6"/>
              <c:layout>
                <c:manualLayout>
                  <c:x val="0.14844006999125109"/>
                  <c:y val="-0.351307083301461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56-4E91-A968-D259EE51D85F}"/>
                </c:ext>
              </c:extLst>
            </c:dLbl>
            <c:dLbl>
              <c:idx val="7"/>
              <c:layout>
                <c:manualLayout>
                  <c:x val="1.2229221347331582E-2"/>
                  <c:y val="0.128704008261301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56-4E91-A968-D259EE51D85F}"/>
                </c:ext>
              </c:extLst>
            </c:dLbl>
            <c:dLbl>
              <c:idx val="8"/>
              <c:layout>
                <c:manualLayout>
                  <c:x val="-1.7166666666666667E-2"/>
                  <c:y val="-3.521953644916915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56-4E91-A968-D259EE51D85F}"/>
                </c:ext>
              </c:extLst>
            </c:dLbl>
            <c:dLbl>
              <c:idx val="9"/>
              <c:layout>
                <c:manualLayout>
                  <c:x val="7.9322287839020122E-2"/>
                  <c:y val="-0.1717033198194752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fld id="{7D016FA8-E4FF-4F9B-93DF-9894DC5926B2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defRPr>
                      </a:pPr>
                      <a:t>[NOME DA CATEGORIA]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353BB136-3474-4D63-BBB5-E49F5955DA78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defRPr>
                      </a:pPr>
                      <a:t>[PORCENTAGEM]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256889763779529E-2"/>
                      <c:h val="9.66610571406716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956-4E91-A968-D259EE51D85F}"/>
                </c:ext>
              </c:extLst>
            </c:dLbl>
            <c:dLbl>
              <c:idx val="10"/>
              <c:layout>
                <c:manualLayout>
                  <c:x val="0.17833278652668416"/>
                  <c:y val="0.125336571559703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DIVERSAS</a:t>
                    </a:r>
                  </a:p>
                  <a:p>
                    <a:r>
                      <a:rPr lang="en-US" dirty="0"/>
                      <a:t>54.882.917,57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956-4E91-A968-D259EE51D8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Plan1!$A$2:$A$12</c:f>
              <c:strCache>
                <c:ptCount val="11"/>
                <c:pt idx="0">
                  <c:v>IPTU</c:v>
                </c:pt>
                <c:pt idx="1">
                  <c:v>IRRF</c:v>
                </c:pt>
                <c:pt idx="2">
                  <c:v>FPM</c:v>
                </c:pt>
                <c:pt idx="3">
                  <c:v>ITR</c:v>
                </c:pt>
                <c:pt idx="4">
                  <c:v>ICMS</c:v>
                </c:pt>
                <c:pt idx="5">
                  <c:v>IPVA</c:v>
                </c:pt>
                <c:pt idx="6">
                  <c:v>FUNDEB</c:v>
                </c:pt>
                <c:pt idx="7">
                  <c:v>CAPITAL</c:v>
                </c:pt>
                <c:pt idx="8">
                  <c:v>ITBI</c:v>
                </c:pt>
                <c:pt idx="9">
                  <c:v>ISS</c:v>
                </c:pt>
                <c:pt idx="10">
                  <c:v>DIVERSOS</c:v>
                </c:pt>
              </c:strCache>
            </c:strRef>
          </c:cat>
          <c:val>
            <c:numRef>
              <c:f>Plan1!$B$2:$B$12</c:f>
              <c:numCache>
                <c:formatCode>_ * #,##0.00_ ;_ * \-#,##0.00_ ;_ * "-"??_ ;_ @_ </c:formatCode>
                <c:ptCount val="11"/>
                <c:pt idx="0">
                  <c:v>19223666.190000001</c:v>
                </c:pt>
                <c:pt idx="1">
                  <c:v>12951197.99</c:v>
                </c:pt>
                <c:pt idx="2">
                  <c:v>38112044.490000002</c:v>
                </c:pt>
                <c:pt idx="3">
                  <c:v>156255.16</c:v>
                </c:pt>
                <c:pt idx="4">
                  <c:v>41325457.170000002</c:v>
                </c:pt>
                <c:pt idx="5">
                  <c:v>13058091.310000001</c:v>
                </c:pt>
                <c:pt idx="6">
                  <c:v>36081688.960000001</c:v>
                </c:pt>
                <c:pt idx="7">
                  <c:v>6822903.5</c:v>
                </c:pt>
                <c:pt idx="8">
                  <c:v>6155786.6799999997</c:v>
                </c:pt>
                <c:pt idx="9">
                  <c:v>22127328.379999999</c:v>
                </c:pt>
                <c:pt idx="10">
                  <c:v>54882917.57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956-4E91-A968-D259EE51D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rgbClr val="E7CBE6"/>
    </a:solidFill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  <c:spPr>
        <a:solidFill>
          <a:schemeClr val="accent6">
            <a:lumMod val="60000"/>
            <a:lumOff val="40000"/>
          </a:schemeClr>
        </a:solidFill>
      </c:spPr>
    </c:sideWall>
    <c:backWall>
      <c:thickness val="0"/>
      <c:spPr>
        <a:solidFill>
          <a:schemeClr val="accent6">
            <a:lumMod val="60000"/>
            <a:lumOff val="40000"/>
          </a:schemeClr>
        </a:solidFill>
      </c:spPr>
    </c:backWall>
    <c:plotArea>
      <c:layout>
        <c:manualLayout>
          <c:layoutTarget val="inner"/>
          <c:xMode val="edge"/>
          <c:yMode val="edge"/>
          <c:x val="0.21193022747157025"/>
          <c:y val="6.98521256784123E-2"/>
          <c:w val="0.75689693302226113"/>
          <c:h val="0.90392796901604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Receitas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Plan1!$B$3:$B$6</c:f>
              <c:numCache>
                <c:formatCode>_ * #,##0.00_ ;_ * \-#,##0.00_ ;_ * "-"??_ ;_ @_ </c:formatCode>
                <c:ptCount val="4"/>
                <c:pt idx="0">
                  <c:v>63168151.770000003</c:v>
                </c:pt>
                <c:pt idx="1">
                  <c:v>64694519.049999997</c:v>
                </c:pt>
                <c:pt idx="2">
                  <c:v>65213216.979999997</c:v>
                </c:pt>
                <c:pt idx="3">
                  <c:v>57821449.600000001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8-47B3-B7C5-1A609BB816CA}"/>
            </c:ext>
          </c:extLst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Despesas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Plan1!$C$3:$C$6</c:f>
              <c:numCache>
                <c:formatCode>_ * #,##0.00_ ;_ * \-#,##0.00_ ;_ * "-"??_ ;_ @_ </c:formatCode>
                <c:ptCount val="4"/>
                <c:pt idx="0">
                  <c:v>59409817.869999997</c:v>
                </c:pt>
                <c:pt idx="1">
                  <c:v>60125631.619999997</c:v>
                </c:pt>
                <c:pt idx="2">
                  <c:v>62076682.829999998</c:v>
                </c:pt>
                <c:pt idx="3">
                  <c:v>73836153.790000007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68-47B3-B7C5-1A609BB816CA}"/>
            </c:ext>
          </c:extLst>
        </c:ser>
        <c:ser>
          <c:idx val="2"/>
          <c:order val="2"/>
          <c:tx>
            <c:strRef>
              <c:f>Plan1!$D$2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rgbClr val="00B050"/>
            </a:solidFill>
            <a:ln w="55000" cap="flat" cmpd="thickThin" algn="ctr">
              <a:solidFill>
                <a:srgbClr val="00B050"/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 w="55000" cap="flat" cmpd="thickThin" algn="ctr">
                <a:solidFill>
                  <a:srgbClr val="FF000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68-47B3-B7C5-1A609BB816CA}"/>
              </c:ext>
            </c:extLst>
          </c:dPt>
          <c:cat>
            <c:strRef>
              <c:f>Plan1!$A$3:$A$6</c:f>
              <c:strCache>
                <c:ptCount val="4"/>
                <c:pt idx="0">
                  <c:v>Mai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</c:strCache>
            </c:strRef>
          </c:cat>
          <c:val>
            <c:numRef>
              <c:f>Plan1!$D$3:$D$6</c:f>
              <c:numCache>
                <c:formatCode>_ * #,##0.00_ ;_ * \-#,##0.00_ ;_ * "-"??_ ;_ @_ </c:formatCode>
                <c:ptCount val="4"/>
                <c:pt idx="0">
                  <c:v>3758333.900000006</c:v>
                </c:pt>
                <c:pt idx="1">
                  <c:v>4568887.43</c:v>
                </c:pt>
                <c:pt idx="2">
                  <c:v>3136534.1499999985</c:v>
                </c:pt>
                <c:pt idx="3">
                  <c:v>-16014704.190000005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68-47B3-B7C5-1A609BB81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15"/>
        <c:shape val="box"/>
        <c:axId val="160687232"/>
        <c:axId val="160688768"/>
        <c:axId val="0"/>
      </c:bar3DChart>
      <c:catAx>
        <c:axId val="16068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0688768"/>
        <c:crosses val="autoZero"/>
        <c:auto val="1"/>
        <c:lblAlgn val="ctr"/>
        <c:lblOffset val="100"/>
        <c:noMultiLvlLbl val="0"/>
      </c:catAx>
      <c:valAx>
        <c:axId val="160688768"/>
        <c:scaling>
          <c:orientation val="minMax"/>
        </c:scaling>
        <c:delete val="0"/>
        <c:axPos val="l"/>
        <c:majorGridlines/>
        <c:numFmt formatCode="_ * #,##0.00_ ;_ * \-#,##0.0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0687232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  <a:effectLst>
          <a:glow rad="101600">
            <a:srgbClr val="FF0000">
              <a:alpha val="60000"/>
            </a:srgbClr>
          </a:glow>
        </a:effectLst>
      </c:spPr>
    </c:plotArea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effectLst>
      <a:glow rad="228600">
        <a:schemeClr val="accent1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574037620297464E-2"/>
          <c:y val="4.6777855039266986E-2"/>
          <c:w val="0.7717168635170607"/>
          <c:h val="0.8982364514618534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Colunas2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0-5F3D-4713-9D0B-BE69B900953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5F3D-4713-9D0B-BE69B900953E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2-5F3D-4713-9D0B-BE69B900953E}"/>
              </c:ext>
            </c:extLst>
          </c:dPt>
          <c:dPt>
            <c:idx val="4"/>
            <c:bubble3D val="0"/>
            <c:explosion val="23"/>
            <c:extLst>
              <c:ext xmlns:c16="http://schemas.microsoft.com/office/drawing/2014/chart" uri="{C3380CC4-5D6E-409C-BE32-E72D297353CC}">
                <c16:uniqueId val="{00000003-5F3D-4713-9D0B-BE69B900953E}"/>
              </c:ext>
            </c:extLst>
          </c:dPt>
          <c:dLbls>
            <c:dLbl>
              <c:idx val="0"/>
              <c:layout>
                <c:manualLayout>
                  <c:x val="-0.19842886045494321"/>
                  <c:y val="-5.076830500538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3D-4713-9D0B-BE69B900953E}"/>
                </c:ext>
              </c:extLst>
            </c:dLbl>
            <c:dLbl>
              <c:idx val="1"/>
              <c:layout>
                <c:manualLayout>
                  <c:x val="0.19000809273840771"/>
                  <c:y val="-0.123305046455653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3D-4713-9D0B-BE69B90095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3D-4713-9D0B-BE69B900953E}"/>
                </c:ext>
              </c:extLst>
            </c:dLbl>
            <c:dLbl>
              <c:idx val="3"/>
              <c:layout>
                <c:manualLayout>
                  <c:x val="-7.3156933508311914E-2"/>
                  <c:y val="2.781610262283596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3D-4713-9D0B-BE69B900953E}"/>
                </c:ext>
              </c:extLst>
            </c:dLbl>
            <c:dLbl>
              <c:idx val="4"/>
              <c:layout>
                <c:manualLayout>
                  <c:x val="-2.5678040244969929E-3"/>
                  <c:y val="-2.11115271345146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3D-4713-9D0B-BE69B900953E}"/>
                </c:ext>
              </c:extLst>
            </c:dLbl>
            <c:dLbl>
              <c:idx val="5"/>
              <c:layout>
                <c:manualLayout>
                  <c:x val="6.2065288713910802E-2"/>
                  <c:y val="-7.21767393274269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3D-4713-9D0B-BE69B900953E}"/>
                </c:ext>
              </c:extLst>
            </c:dLbl>
            <c:dLbl>
              <c:idx val="6"/>
              <c:layout>
                <c:manualLayout>
                  <c:x val="9.5685094050743727E-2"/>
                  <c:y val="-3.90855080170158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3D-4713-9D0B-BE69B9009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Receitas</c:v>
                </c:pt>
                <c:pt idx="1">
                  <c:v>Despesas</c:v>
                </c:pt>
                <c:pt idx="2">
                  <c:v>Funrebom</c:v>
                </c:pt>
                <c:pt idx="3">
                  <c:v>Previdencia</c:v>
                </c:pt>
                <c:pt idx="4">
                  <c:v>Proteger</c:v>
                </c:pt>
                <c:pt idx="5">
                  <c:v>Câmara</c:v>
                </c:pt>
                <c:pt idx="6">
                  <c:v>Superavit</c:v>
                </c:pt>
              </c:strCache>
            </c:strRef>
          </c:cat>
          <c:val>
            <c:numRef>
              <c:f>Plan1!$B$2:$B$8</c:f>
              <c:numCache>
                <c:formatCode>_ * #,##0.00_ ;_ * \-#,##0.00_ ;_ * "-"??_ ;_ @_ </c:formatCode>
                <c:ptCount val="7"/>
                <c:pt idx="0">
                  <c:v>228737151.78999999</c:v>
                </c:pt>
                <c:pt idx="1">
                  <c:v>203426578.34</c:v>
                </c:pt>
                <c:pt idx="2">
                  <c:v>2485539.7799999998</c:v>
                </c:pt>
                <c:pt idx="3">
                  <c:v>1612449.01</c:v>
                </c:pt>
                <c:pt idx="4">
                  <c:v>2770000</c:v>
                </c:pt>
                <c:pt idx="5">
                  <c:v>6300000</c:v>
                </c:pt>
                <c:pt idx="6">
                  <c:v>12142584.66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3D-4713-9D0B-BE69B9009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FFF99"/>
        </a:solidFill>
        <a:effectLst>
          <a:glow rad="63500">
            <a:schemeClr val="tx1">
              <a:alpha val="40000"/>
            </a:schemeClr>
          </a:glow>
        </a:effectLst>
      </c:spPr>
    </c:plotArea>
    <c:plotVisOnly val="1"/>
    <c:dispBlanksAs val="zero"/>
    <c:showDLblsOverMax val="0"/>
  </c:chart>
  <c:spPr>
    <a:solidFill>
      <a:schemeClr val="accent3">
        <a:lumMod val="40000"/>
        <a:lumOff val="60000"/>
      </a:schemeClr>
    </a:solidFill>
  </c:spPr>
  <c:txPr>
    <a:bodyPr/>
    <a:lstStyle/>
    <a:p>
      <a:pPr>
        <a:defRPr sz="1800">
          <a:solidFill>
            <a:schemeClr val="accent2">
              <a:lumMod val="20000"/>
              <a:lumOff val="80000"/>
            </a:schemeClr>
          </a:solidFill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023622047244121E-4"/>
          <c:y val="0"/>
          <c:w val="0.77764381014873485"/>
          <c:h val="0.9669700219345778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explosion val="6"/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0-22E8-4E7A-A732-DE5468B128EC}"/>
              </c:ext>
            </c:extLst>
          </c:dPt>
          <c:dLbls>
            <c:dLbl>
              <c:idx val="0"/>
              <c:layout>
                <c:manualLayout>
                  <c:x val="1.6008311461067404E-2"/>
                  <c:y val="0.11223759454873444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800" dirty="0">
                        <a:latin typeface="Arial" pitchFamily="34" charset="0"/>
                        <a:cs typeface="Arial" pitchFamily="34" charset="0"/>
                      </a:rPr>
                      <a:t> 5</a:t>
                    </a:r>
                    <a:r>
                      <a:rPr lang="en-US" sz="1800" dirty="0">
                        <a:ln>
                          <a:noFill/>
                        </a:ln>
                        <a:latin typeface="Arial" pitchFamily="34" charset="0"/>
                        <a:cs typeface="Arial" pitchFamily="34" charset="0"/>
                      </a:rPr>
                      <a:t>.425.945,82</a:t>
                    </a:r>
                    <a:endParaRPr lang="en-US" sz="1800" dirty="0">
                      <a:ln>
                        <a:noFill/>
                      </a:ln>
                    </a:endParaRPr>
                  </a:p>
                </c:rich>
              </c:tx>
              <c:spPr>
                <a:solidFill>
                  <a:schemeClr val="bg1"/>
                </a:solidFill>
                <a:effectLst>
                  <a:glow rad="101600">
                    <a:srgbClr val="7030A0">
                      <a:alpha val="40000"/>
                    </a:srgbClr>
                  </a:glo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2E8-4E7A-A732-DE5468B128EC}"/>
                </c:ext>
              </c:extLst>
            </c:dLbl>
            <c:dLbl>
              <c:idx val="1"/>
              <c:layout>
                <c:manualLayout>
                  <c:x val="2.4390310586176748E-2"/>
                  <c:y val="-0.18026292886234788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800" dirty="0">
                        <a:solidFill>
                          <a:schemeClr val="bg1"/>
                        </a:solidFill>
                      </a:rPr>
                      <a:t>683.791,95</a:t>
                    </a:r>
                  </a:p>
                </c:rich>
              </c:tx>
              <c:spPr>
                <a:effectLst>
                  <a:glow rad="101600">
                    <a:srgbClr val="7030A0">
                      <a:alpha val="40000"/>
                    </a:srgbClr>
                  </a:glo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2E8-4E7A-A732-DE5468B128EC}"/>
                </c:ext>
              </c:extLst>
            </c:dLbl>
            <c:dLbl>
              <c:idx val="2"/>
              <c:layout>
                <c:manualLayout>
                  <c:x val="0.21561865704286962"/>
                  <c:y val="6.5214129908196097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39.101.481,39</a:t>
                    </a:r>
                  </a:p>
                </c:rich>
              </c:tx>
              <c:spPr>
                <a:effectLst>
                  <a:glow rad="101600">
                    <a:srgbClr val="7030A0">
                      <a:alpha val="40000"/>
                    </a:srgbClr>
                  </a:glo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2E8-4E7A-A732-DE5468B128EC}"/>
                </c:ext>
              </c:extLst>
            </c:dLbl>
            <c:dLbl>
              <c:idx val="3"/>
              <c:layout>
                <c:manualLayout>
                  <c:x val="-0.10848359580052494"/>
                  <c:y val="-6.3661546570196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51.708,97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2E8-4E7A-A732-DE5468B128EC}"/>
                </c:ext>
              </c:extLst>
            </c:dLbl>
            <c:dLbl>
              <c:idx val="4"/>
              <c:layout>
                <c:manualLayout>
                  <c:x val="2.4850721784776902E-2"/>
                  <c:y val="-7.2264964079392938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7</a:t>
                    </a:r>
                    <a:r>
                      <a:rPr lang="en-US" dirty="0"/>
                      <a:t>.105.822,39</a:t>
                    </a:r>
                  </a:p>
                </c:rich>
              </c:tx>
              <c:spPr>
                <a:solidFill>
                  <a:schemeClr val="bg1"/>
                </a:solidFill>
                <a:effectLst>
                  <a:glow rad="101600">
                    <a:srgbClr val="7030A0">
                      <a:alpha val="40000"/>
                    </a:srgbClr>
                  </a:glo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2E8-4E7A-A732-DE5468B128EC}"/>
                </c:ext>
              </c:extLst>
            </c:dLbl>
            <c:dLbl>
              <c:idx val="5"/>
              <c:layout>
                <c:manualLayout>
                  <c:x val="7.3208333333333334E-2"/>
                  <c:y val="-1.3590277456562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E8-4E7A-A732-DE5468B128EC}"/>
                </c:ext>
              </c:extLst>
            </c:dLbl>
            <c:dLbl>
              <c:idx val="6"/>
              <c:layout>
                <c:manualLayout>
                  <c:x val="-0.23533869203849531"/>
                  <c:y val="-0.18052022192629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2E8-4E7A-A732-DE5468B128EC}"/>
                </c:ext>
              </c:extLst>
            </c:dLbl>
            <c:dLbl>
              <c:idx val="7"/>
              <c:layout>
                <c:manualLayout>
                  <c:x val="0.13376421697287841"/>
                  <c:y val="-0.20422678793573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E8-4E7A-A732-DE5468B128EC}"/>
                </c:ext>
              </c:extLst>
            </c:dLbl>
            <c:spPr>
              <a:effectLst>
                <a:glow rad="101600">
                  <a:srgbClr val="7030A0">
                    <a:alpha val="40000"/>
                  </a:srgbClr>
                </a:glow>
              </a:effectLst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Paranacidade</c:v>
                </c:pt>
                <c:pt idx="1">
                  <c:v>INSS</c:v>
                </c:pt>
                <c:pt idx="2">
                  <c:v>Precatórios</c:v>
                </c:pt>
                <c:pt idx="3">
                  <c:v>Aterro Sanitário</c:v>
                </c:pt>
                <c:pt idx="4">
                  <c:v>Bco Brasil</c:v>
                </c:pt>
                <c:pt idx="5">
                  <c:v>BRDE </c:v>
                </c:pt>
                <c:pt idx="6">
                  <c:v>FINISA</c:v>
                </c:pt>
                <c:pt idx="7">
                  <c:v>Inst Previdência</c:v>
                </c:pt>
              </c:strCache>
            </c:strRef>
          </c:cat>
          <c:val>
            <c:numRef>
              <c:f>Plan1!$B$2:$B$9</c:f>
              <c:numCache>
                <c:formatCode>_ * #,##0.00_ ;_ * \-#,##0.00_ ;_ * "-"??_ ;_ @_ </c:formatCode>
                <c:ptCount val="8"/>
                <c:pt idx="0">
                  <c:v>5425945.8200000003</c:v>
                </c:pt>
                <c:pt idx="1">
                  <c:v>683791.95</c:v>
                </c:pt>
                <c:pt idx="2">
                  <c:v>39101481.390000001</c:v>
                </c:pt>
                <c:pt idx="3">
                  <c:v>51708.97</c:v>
                </c:pt>
                <c:pt idx="4">
                  <c:v>7105822.3899999997</c:v>
                </c:pt>
                <c:pt idx="5">
                  <c:v>3614855.94</c:v>
                </c:pt>
                <c:pt idx="6">
                  <c:v>33466821.140000001</c:v>
                </c:pt>
                <c:pt idx="7">
                  <c:v>4031673.77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E8-4E7A-A732-DE5468B12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accent3">
            <a:lumMod val="40000"/>
            <a:lumOff val="60000"/>
          </a:schemeClr>
        </a:solidFill>
      </c:spPr>
    </c:plotArea>
    <c:legend>
      <c:legendPos val="r"/>
      <c:legendEntry>
        <c:idx val="0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2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3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4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5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6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egendEntry>
        <c:idx val="7"/>
        <c:txPr>
          <a:bodyPr/>
          <a:lstStyle/>
          <a:p>
            <a:pPr>
              <a:defRPr sz="1600" baseline="0"/>
            </a:pPr>
            <a:endParaRPr lang="pt-BR"/>
          </a:p>
        </c:txPr>
      </c:legendEntry>
      <c:layout>
        <c:manualLayout>
          <c:xMode val="edge"/>
          <c:yMode val="edge"/>
          <c:x val="0.77351465441819867"/>
          <c:y val="0.53826119795407135"/>
          <c:w val="0.20262729658792714"/>
          <c:h val="0.42888860225891418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c:spPr>
    </c:legend>
    <c:plotVisOnly val="1"/>
    <c:dispBlanksAs val="zero"/>
    <c:showDLblsOverMax val="0"/>
  </c:chart>
  <c:spPr>
    <a:effectLst>
      <a:glow rad="101600">
        <a:schemeClr val="accent1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0.43651</cdr:x>
      <cdr:y>0.92</cdr:y>
    </cdr:from>
    <cdr:to>
      <cdr:x>0.78572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929090" y="4929222"/>
          <a:ext cx="314327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</cdr:x>
      <cdr:y>0.90073</cdr:y>
    </cdr:from>
    <cdr:to>
      <cdr:x>0.79944</cdr:x>
      <cdr:y>0.96739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0" y="5919850"/>
          <a:ext cx="7310079" cy="438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pt-BR" sz="3000" b="1" dirty="0">
              <a:latin typeface="Arial" pitchFamily="34" charset="0"/>
              <a:cs typeface="Arial" pitchFamily="34" charset="0"/>
            </a:rPr>
            <a:t>VALOR TOTAL    =  R$ 93.482.101,37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D5C31-FBE8-4E25-8B54-C6D623B9EF86}" type="datetimeFigureOut">
              <a:rPr lang="pt-BR" smtClean="0"/>
              <a:pPr/>
              <a:t>28/09/2023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327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0FACF-521B-4D30-AEBB-74453500FD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549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401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B5ED75-9516-4FBC-B02A-F795EAD248CE}" type="datetimeFigureOut">
              <a:rPr lang="pt-BR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274" y="4715154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401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5252-108E-49C6-8F95-4C586DE74D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8A5252-108E-49C6-8F95-4C586DE74D3C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05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105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PT">
                <a:latin typeface="Times New Roman" pitchFamily="18" charset="0"/>
              </a:rPr>
              <a:t>Trataremos primeiramente do conceito da receita primário, com um exemplo.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PT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PT">
                <a:latin typeface="Times New Roman" pitchFamily="18" charset="0"/>
              </a:rPr>
              <a:t>Em seguida das despesas primárias.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PT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PT">
                <a:latin typeface="Times New Roman" pitchFamily="18" charset="0"/>
              </a:rPr>
              <a:t>E na sequencia o RESULTADO PRIMÁRIO</a:t>
            </a:r>
          </a:p>
        </p:txBody>
      </p:sp>
      <p:sp>
        <p:nvSpPr>
          <p:cNvPr id="110596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774010" y="9428583"/>
            <a:ext cx="2887186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31D47E8-90F8-45EE-BE32-B7F5D8959062}" type="slidenum">
              <a:rPr lang="pt-PT">
                <a:ea typeface="Bitstream Vera Sans" charset="0"/>
                <a:cs typeface="Bitstream Vera Sans" charset="0"/>
              </a:rPr>
              <a:pPr/>
              <a:t>14</a:t>
            </a:fld>
            <a:endParaRPr lang="pt-PT">
              <a:ea typeface="Bitstream Vera Sans" charset="0"/>
              <a:cs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56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56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38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72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55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295CE-8041-4B61-913C-C925E5544822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44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74011" y="9428583"/>
            <a:ext cx="2887186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A0E82E3-8647-4B11-A2AD-07E29F79246E}" type="slidenum">
              <a:rPr lang="pt-BR">
                <a:ea typeface="Bitstream Vera Sans" charset="0"/>
                <a:cs typeface="Bitstream Vera Sans" charset="0"/>
              </a:rPr>
              <a:pPr/>
              <a:t>45</a:t>
            </a:fld>
            <a:endParaRPr lang="pt-BR">
              <a:ea typeface="Bitstream Vera Sans" charset="0"/>
              <a:cs typeface="Bitstream Vera Sans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7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2BC70F-C8BD-4500-A843-C172CA8EC81F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E5A7642-467D-4326-AD03-D26559BAE47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51901-54C9-42CD-93FD-3A02E91826BC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13FAB-38D4-4D03-9301-C7520A05197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04CDF-721A-4794-9753-3B5BF11B09F5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70526-6B12-463C-A1DC-37FAA0B778A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A362-325C-4BDF-A76B-18AC5441EB44}" type="datetimeFigureOut">
              <a:rPr lang="pt-BR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F7CE-3C58-4B33-9D14-86E7F3BAED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73FA35-05A3-4398-8F7C-821A6AB54E1D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41A4-ADE6-491E-BAE2-F0CF4C9610D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3912ED-BB0C-4A29-9CD2-0CFEE315557A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CDFBE-D831-473A-A75C-F03BCE21FD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14538-B0AE-4542-9938-8359E7438E9E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54A1B-FA3C-4D39-9206-361B62BAB91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C5E25-B8D9-4717-8EAE-DDC2078CD7A7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F8BFD-C658-481C-9E37-4B0A9B60F8F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315D8-8CF4-4289-BD89-2519401DF148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46517-5F02-4536-8634-590034DF0EC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D1624-8C07-48CC-B572-C2123EC480A0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0C5BB-13E2-4F77-B508-1F30E0F1397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fld id="{5E0ED5C6-9DE8-4FC5-9819-CB972427578B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03BDC-1D6B-4069-BC98-6FEB7B8E18B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A844734-BA17-4D23-BE0C-F97C85F4DC2D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1CB9AF9-94AB-47C2-BFFC-F966B617C81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21EA585-5D66-48A8-8ADE-2285F0A6DDED}" type="datetimeFigureOut">
              <a:rPr lang="pt-BR" smtClean="0"/>
              <a:pPr>
                <a:defRPr/>
              </a:pPr>
              <a:t>28/09/2023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C8A0CEE-E436-429B-BB6D-D8019871C30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ra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71480"/>
            <a:ext cx="2708275" cy="3143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3315" name="Espaço Reservado para Conteúdo 4"/>
          <p:cNvSpPr>
            <a:spLocks noGrp="1"/>
          </p:cNvSpPr>
          <p:nvPr>
            <p:ph idx="4294967295"/>
          </p:nvPr>
        </p:nvSpPr>
        <p:spPr>
          <a:xfrm>
            <a:off x="0" y="500063"/>
            <a:ext cx="8472488" cy="6143625"/>
          </a:xfrm>
        </p:spPr>
        <p:txBody>
          <a:bodyPr/>
          <a:lstStyle/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algn="ctr" eaLnBrk="1" hangingPunct="1">
              <a:buFont typeface="Wingdings 3" pitchFamily="18" charset="2"/>
              <a:buNone/>
            </a:pPr>
            <a:endParaRPr lang="pt-BR" sz="2800" b="1" dirty="0"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1472" y="4000504"/>
            <a:ext cx="8286808" cy="24006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Prestação de C</a:t>
            </a:r>
            <a:r>
              <a:rPr lang="pt-B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ontas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(Segundo Quadrimestre)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MAI a AGO/2023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Art. 9º § 4º da LC 101/2000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93727" y="361124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28/09/2023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RECEITAS DIVERSAS – Mai/Ago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40717"/>
              </p:ext>
            </p:extLst>
          </p:nvPr>
        </p:nvGraphicFramePr>
        <p:xfrm>
          <a:off x="179512" y="1196748"/>
          <a:ext cx="8856984" cy="5472609"/>
        </p:xfrm>
        <a:graphic>
          <a:graphicData uri="http://schemas.openxmlformats.org/drawingml/2006/table">
            <a:tbl>
              <a:tblPr/>
              <a:tblGrid>
                <a:gridCol w="6470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0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DESCRIÇÃO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COSIP – Iluminação Pública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5.538.215,09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Receita patrimonial (rendimentos, alugueis)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5.523.722,19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Receitas de serviços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diversos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4.715.807,75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Repasses para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área da Saúde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10.498.262,50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Taxas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9.293.191,19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Convênios, educação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3.491.456,34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Outras receitas correntes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15.822.262,51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95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  O  T  A 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54.882.917,57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402852"/>
              </p:ext>
            </p:extLst>
          </p:nvPr>
        </p:nvGraphicFramePr>
        <p:xfrm>
          <a:off x="0" y="1844824"/>
          <a:ext cx="9144000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  <a:ln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softEdge rad="127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80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pt-BR" sz="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34880"/>
              </p:ext>
            </p:extLst>
          </p:nvPr>
        </p:nvGraphicFramePr>
        <p:xfrm>
          <a:off x="1979712" y="0"/>
          <a:ext cx="6929486" cy="1767840"/>
        </p:xfrm>
        <a:graphic>
          <a:graphicData uri="http://schemas.openxmlformats.org/drawingml/2006/table">
            <a:tbl>
              <a:tblPr/>
              <a:tblGrid>
                <a:gridCol w="78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6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95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RECEITA ARRECADADA x DESPESA LIQUIDADA (Geral)   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5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Mês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Receitas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Despesas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B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Resultado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6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63.168.151,77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59.409.817,87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3.758.333,90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Jun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64.694.519,05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60.125.631,62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4.568.887,43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6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Jul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65.213.216,98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62.076.682,83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3.136.534,15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6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Ago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57.821.449,60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73.836.153,79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- 16.014.704,19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6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250.897.337,40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255.448,286,11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- 4.550.948,71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500166" cy="1741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0" y="1772816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2000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80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pt-BR" sz="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267988"/>
              </p:ext>
            </p:extLst>
          </p:nvPr>
        </p:nvGraphicFramePr>
        <p:xfrm>
          <a:off x="2285984" y="0"/>
          <a:ext cx="5328592" cy="1737360"/>
        </p:xfrm>
        <a:graphic>
          <a:graphicData uri="http://schemas.openxmlformats.org/drawingml/2006/table">
            <a:tbl>
              <a:tblPr/>
              <a:tblGrid>
                <a:gridCol w="2661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48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RESULTADO</a:t>
                      </a:r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FINANCEIRO DO 2º QUA 2023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RECEITAS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250.897.337,40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DESPESAS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255.448,286,11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FUNREBOM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26.549,34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INST. PREVIDÊNCIA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1.071.019,79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PROTEGER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3.244.000,00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CÂMARA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7.333.333,32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0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DÉFICIT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- 16.225.851,16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1357322" cy="15753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DESPESA POR SECRETARIA – Mai/</a:t>
            </a:r>
            <a:r>
              <a:rPr lang="pt-BR" sz="2800" b="1" dirty="0" err="1">
                <a:solidFill>
                  <a:srgbClr val="C00000"/>
                </a:solidFill>
              </a:rPr>
              <a:t>Ago</a:t>
            </a:r>
            <a:endParaRPr lang="pt-BR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678509"/>
              </p:ext>
            </p:extLst>
          </p:nvPr>
        </p:nvGraphicFramePr>
        <p:xfrm>
          <a:off x="0" y="357156"/>
          <a:ext cx="9144001" cy="6500852"/>
        </p:xfrm>
        <a:graphic>
          <a:graphicData uri="http://schemas.openxmlformats.org/drawingml/2006/table">
            <a:tbl>
              <a:tblPr/>
              <a:tblGrid>
                <a:gridCol w="5855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SECRETARIA / FUNDOS / FUNDAÇÕES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Executiva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2.187.604,23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Ouvidoria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229.270,32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Administração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7.596.877,52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Finanças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15.219.083,39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Educação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74.991.513,43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Esportes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4.128.056,96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Saúde </a:t>
                      </a:r>
                      <a:endParaRPr lang="pt-BR" sz="17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72.182.147,49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Obras e Serviços Urbanos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27.336.413,42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Desenvolvimento</a:t>
                      </a:r>
                      <a:r>
                        <a:rPr lang="pt-BR" sz="17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Econômico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1.809.463,04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Habitação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2.679.314,82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Agricultura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2.087.701,24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Ciência, Tecnologia e Inovação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863.356,89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59056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Procuradoria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2.512.796,85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Assistência Social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6.994.407,51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Meio Ambiente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10.886.815,98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Controle Interno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387.983,05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Planejamento e Urbanismo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13.718.041,16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Cultura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1.468.545,73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Turismo</a:t>
                      </a:r>
                      <a:r>
                        <a:rPr lang="pt-BR" sz="17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 Eventos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1.695.131,97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Trânsito</a:t>
                      </a:r>
                      <a:r>
                        <a:rPr lang="pt-BR" sz="17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3.297.966,51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Políticas para Mulheres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1.054.691,72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Comunicação Social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1.851.102,88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02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  O  T  A 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255.448.286,11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4704"/>
            <a:ext cx="8156575" cy="100846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solidFill>
                  <a:schemeClr val="accent1"/>
                </a:solidFill>
                <a:latin typeface="Arial" charset="0"/>
                <a:cs typeface="Arial" charset="0"/>
              </a:rPr>
              <a:t>RESULTADO PRIMÁRIO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8800" y="2481263"/>
            <a:ext cx="762000" cy="665162"/>
            <a:chOff x="3174" y="2656"/>
            <a:chExt cx="1549" cy="1351"/>
          </a:xfrm>
        </p:grpSpPr>
        <p:sp>
          <p:nvSpPr>
            <p:cNvPr id="71704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71705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65546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/>
            </a:p>
          </p:txBody>
        </p:sp>
      </p:grpSp>
      <p:sp>
        <p:nvSpPr>
          <p:cNvPr id="71684" name="Line 14"/>
          <p:cNvSpPr>
            <a:spLocks noChangeShapeType="1"/>
          </p:cNvSpPr>
          <p:nvPr/>
        </p:nvSpPr>
        <p:spPr bwMode="auto">
          <a:xfrm>
            <a:off x="2438400" y="309086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685" name="Text Box 15"/>
          <p:cNvSpPr txBox="1">
            <a:spLocks noChangeArrowheads="1"/>
          </p:cNvSpPr>
          <p:nvPr/>
        </p:nvSpPr>
        <p:spPr bwMode="auto">
          <a:xfrm>
            <a:off x="2915816" y="2636912"/>
            <a:ext cx="40040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( + )    RECEITA PRIMÁRIA</a:t>
            </a:r>
          </a:p>
        </p:txBody>
      </p:sp>
      <p:sp>
        <p:nvSpPr>
          <p:cNvPr id="71686" name="Text Box 16"/>
          <p:cNvSpPr txBox="1">
            <a:spLocks noChangeArrowheads="1"/>
          </p:cNvSpPr>
          <p:nvPr/>
        </p:nvSpPr>
        <p:spPr bwMode="gray">
          <a:xfrm>
            <a:off x="2024063" y="2579688"/>
            <a:ext cx="357187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Arial" charset="0"/>
              </a:rPr>
              <a:t>1</a:t>
            </a:r>
          </a:p>
        </p:txBody>
      </p:sp>
      <p:sp>
        <p:nvSpPr>
          <p:cNvPr id="71687" name="Line 28"/>
          <p:cNvSpPr>
            <a:spLocks noChangeShapeType="1"/>
          </p:cNvSpPr>
          <p:nvPr/>
        </p:nvSpPr>
        <p:spPr bwMode="auto">
          <a:xfrm>
            <a:off x="2438400" y="489743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688" name="Text Box 29"/>
          <p:cNvSpPr txBox="1">
            <a:spLocks noChangeArrowheads="1"/>
          </p:cNvSpPr>
          <p:nvPr/>
        </p:nvSpPr>
        <p:spPr bwMode="auto">
          <a:xfrm>
            <a:off x="2915816" y="4437112"/>
            <a:ext cx="43180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( = ) RESULTADO PRIMÁRIO</a:t>
            </a:r>
          </a:p>
        </p:txBody>
      </p:sp>
      <p:sp>
        <p:nvSpPr>
          <p:cNvPr id="71689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>
              <a:latin typeface="Arial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28800" y="3429000"/>
            <a:ext cx="762000" cy="665163"/>
            <a:chOff x="3174" y="2656"/>
            <a:chExt cx="1549" cy="1351"/>
          </a:xfrm>
        </p:grpSpPr>
        <p:sp>
          <p:nvSpPr>
            <p:cNvPr id="7170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7170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37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/>
            </a:p>
          </p:txBody>
        </p:sp>
      </p:grpSp>
      <p:sp>
        <p:nvSpPr>
          <p:cNvPr id="71691" name="Line 14"/>
          <p:cNvSpPr>
            <a:spLocks noChangeShapeType="1"/>
          </p:cNvSpPr>
          <p:nvPr/>
        </p:nvSpPr>
        <p:spPr bwMode="auto">
          <a:xfrm>
            <a:off x="2438400" y="403860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692" name="Text Box 15"/>
          <p:cNvSpPr txBox="1">
            <a:spLocks noChangeArrowheads="1"/>
          </p:cNvSpPr>
          <p:nvPr/>
        </p:nvSpPr>
        <p:spPr bwMode="auto">
          <a:xfrm>
            <a:off x="2987824" y="3573016"/>
            <a:ext cx="398519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( - )   DESPESA PRIMÁRIA</a:t>
            </a:r>
          </a:p>
        </p:txBody>
      </p:sp>
      <p:sp>
        <p:nvSpPr>
          <p:cNvPr id="71693" name="Text Box 16"/>
          <p:cNvSpPr txBox="1">
            <a:spLocks noChangeArrowheads="1"/>
          </p:cNvSpPr>
          <p:nvPr/>
        </p:nvSpPr>
        <p:spPr bwMode="gray">
          <a:xfrm>
            <a:off x="2025650" y="352742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Arial" charset="0"/>
              </a:rPr>
              <a:t>2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828800" y="4287838"/>
            <a:ext cx="762000" cy="665162"/>
            <a:chOff x="1110" y="2656"/>
            <a:chExt cx="1549" cy="1351"/>
          </a:xfrm>
        </p:grpSpPr>
        <p:sp>
          <p:nvSpPr>
            <p:cNvPr id="71698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71699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44" name="AutoShape 20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/>
            </a:p>
          </p:txBody>
        </p:sp>
      </p:grpSp>
      <p:sp>
        <p:nvSpPr>
          <p:cNvPr id="71695" name="Text Box 27"/>
          <p:cNvSpPr txBox="1">
            <a:spLocks noChangeArrowheads="1"/>
          </p:cNvSpPr>
          <p:nvPr/>
        </p:nvSpPr>
        <p:spPr bwMode="gray">
          <a:xfrm>
            <a:off x="2025650" y="438626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latin typeface="Arial" charset="0"/>
              </a:rPr>
              <a:t>3</a:t>
            </a:r>
          </a:p>
        </p:txBody>
      </p:sp>
      <p:pic>
        <p:nvPicPr>
          <p:cNvPr id="25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469566"/>
            <a:ext cx="1428760" cy="1530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8012" cy="936625"/>
          </a:xfr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6600" b="1" dirty="0">
                <a:latin typeface="Arial" charset="0"/>
                <a:cs typeface="Arial" charset="0"/>
              </a:rPr>
              <a:t>Superávit Primário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162616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lvl="1" algn="ctr">
              <a:defRPr/>
            </a:pPr>
            <a:r>
              <a:rPr lang="en-US" sz="3400" b="1" dirty="0">
                <a:latin typeface="Arial" charset="0"/>
                <a:cs typeface="Arial" charset="0"/>
              </a:rPr>
              <a:t>É o </a:t>
            </a:r>
            <a:r>
              <a:rPr lang="en-US" sz="3400" b="1" dirty="0" err="1">
                <a:latin typeface="Arial" charset="0"/>
                <a:cs typeface="Arial" charset="0"/>
              </a:rPr>
              <a:t>quanto</a:t>
            </a:r>
            <a:r>
              <a:rPr lang="en-US" sz="3400" b="1" dirty="0">
                <a:latin typeface="Arial" charset="0"/>
                <a:cs typeface="Arial" charset="0"/>
              </a:rPr>
              <a:t> de </a:t>
            </a:r>
            <a:r>
              <a:rPr lang="en-US" sz="3400" b="1" dirty="0" err="1">
                <a:latin typeface="Arial" charset="0"/>
                <a:cs typeface="Arial" charset="0"/>
              </a:rPr>
              <a:t>receita</a:t>
            </a:r>
            <a:r>
              <a:rPr lang="en-US" sz="3400" b="1" dirty="0">
                <a:latin typeface="Arial" charset="0"/>
                <a:cs typeface="Arial" charset="0"/>
              </a:rPr>
              <a:t> o </a:t>
            </a:r>
            <a:r>
              <a:rPr lang="en-US" sz="3400" b="1" dirty="0" err="1">
                <a:latin typeface="Arial" charset="0"/>
                <a:cs typeface="Arial" charset="0"/>
              </a:rPr>
              <a:t>governo</a:t>
            </a:r>
            <a:r>
              <a:rPr lang="en-US" sz="3400" b="1" dirty="0">
                <a:latin typeface="Arial" charset="0"/>
                <a:cs typeface="Arial" charset="0"/>
              </a:rPr>
              <a:t> federal, </a:t>
            </a:r>
            <a:r>
              <a:rPr lang="en-US" sz="3400" b="1" dirty="0" err="1">
                <a:latin typeface="Arial" charset="0"/>
                <a:cs typeface="Arial" charset="0"/>
              </a:rPr>
              <a:t>os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Estados</a:t>
            </a:r>
            <a:r>
              <a:rPr lang="en-US" sz="3400" b="1" dirty="0">
                <a:latin typeface="Arial" charset="0"/>
                <a:cs typeface="Arial" charset="0"/>
              </a:rPr>
              <a:t>, </a:t>
            </a:r>
            <a:r>
              <a:rPr lang="en-US" sz="3400" b="1" dirty="0" err="1">
                <a:latin typeface="Arial" charset="0"/>
                <a:cs typeface="Arial" charset="0"/>
              </a:rPr>
              <a:t>os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Municípios</a:t>
            </a:r>
            <a:r>
              <a:rPr lang="en-US" sz="3400" b="1" dirty="0">
                <a:latin typeface="Arial" charset="0"/>
                <a:cs typeface="Arial" charset="0"/>
              </a:rPr>
              <a:t> e as </a:t>
            </a:r>
            <a:r>
              <a:rPr lang="en-US" sz="3400" b="1" dirty="0" err="1">
                <a:latin typeface="Arial" charset="0"/>
                <a:cs typeface="Arial" charset="0"/>
              </a:rPr>
              <a:t>empresas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estatais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conseguem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economizar</a:t>
            </a:r>
            <a:r>
              <a:rPr lang="en-US" sz="3400" b="1" dirty="0">
                <a:latin typeface="Arial" charset="0"/>
                <a:cs typeface="Arial" charset="0"/>
              </a:rPr>
              <a:t>, </a:t>
            </a:r>
            <a:r>
              <a:rPr lang="en-US" sz="3400" b="1" dirty="0" err="1">
                <a:latin typeface="Arial" charset="0"/>
                <a:cs typeface="Arial" charset="0"/>
              </a:rPr>
              <a:t>após</a:t>
            </a:r>
            <a:r>
              <a:rPr lang="en-US" sz="3400" b="1" dirty="0">
                <a:latin typeface="Arial" charset="0"/>
                <a:cs typeface="Arial" charset="0"/>
              </a:rPr>
              <a:t> o </a:t>
            </a:r>
            <a:r>
              <a:rPr lang="en-US" sz="3400" b="1" dirty="0" err="1">
                <a:latin typeface="Arial" charset="0"/>
                <a:cs typeface="Arial" charset="0"/>
              </a:rPr>
              <a:t>pagamento</a:t>
            </a:r>
            <a:r>
              <a:rPr lang="en-US" sz="3400" b="1" dirty="0">
                <a:latin typeface="Arial" charset="0"/>
                <a:cs typeface="Arial" charset="0"/>
              </a:rPr>
              <a:t> de </a:t>
            </a:r>
            <a:r>
              <a:rPr lang="en-US" sz="3400" b="1" dirty="0" err="1">
                <a:latin typeface="Arial" charset="0"/>
                <a:cs typeface="Arial" charset="0"/>
              </a:rPr>
              <a:t>suas</a:t>
            </a:r>
            <a:r>
              <a:rPr lang="en-US" sz="3400" b="1" dirty="0"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latin typeface="Arial" charset="0"/>
                <a:cs typeface="Arial" charset="0"/>
              </a:rPr>
              <a:t>despesas</a:t>
            </a:r>
            <a:r>
              <a:rPr lang="en-US" sz="3400" b="1" dirty="0">
                <a:latin typeface="Arial" charset="0"/>
                <a:cs typeface="Arial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sem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considerar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os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gastos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com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os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juros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da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dívida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40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8012" cy="719138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Finalidade do Res. Primário </a:t>
            </a:r>
          </a:p>
        </p:txBody>
      </p:sp>
      <p:sp>
        <p:nvSpPr>
          <p:cNvPr id="75779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500174"/>
            <a:ext cx="8286808" cy="514353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PT" sz="3600" b="1" dirty="0">
                <a:latin typeface="Arial" charset="0"/>
                <a:cs typeface="Arial" charset="0"/>
              </a:rPr>
              <a:t>A finalidade da observação do demonstrativo de Resultado Primário é indicar se os níveis de gastos dos entes federativos são </a:t>
            </a:r>
            <a:r>
              <a:rPr lang="pt-PT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compatíveis</a:t>
            </a:r>
            <a:r>
              <a:rPr lang="pt-PT" sz="3600" b="1" dirty="0">
                <a:latin typeface="Arial" charset="0"/>
                <a:cs typeface="Arial" charset="0"/>
              </a:rPr>
              <a:t> com sua arrecadação, ou seja, se as Receitas Primárias são capazes de suportar as Despesas Primárias</a:t>
            </a:r>
            <a:r>
              <a:rPr lang="pt-PT" sz="3200" b="1" dirty="0">
                <a:latin typeface="Arial" charset="0"/>
                <a:cs typeface="Arial" charset="0"/>
              </a:rPr>
              <a:t>.</a:t>
            </a:r>
            <a:r>
              <a:rPr lang="en-US" sz="32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Quadrimestre Jan a Ago/2023</a:t>
            </a: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( + ) RECEITAS –  R$ 482.380.650,66</a:t>
            </a:r>
          </a:p>
          <a:p>
            <a:pPr>
              <a:buNone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( - ) DESPESAS – R$ 492.203.630,05</a:t>
            </a: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>
                <a:latin typeface="Arial" pitchFamily="34" charset="0"/>
                <a:cs typeface="Arial" pitchFamily="34" charset="0"/>
              </a:rPr>
              <a:t>( = ) RES. PRIM – R$  - 9.822.979,39</a:t>
            </a: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167936" cy="10801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RESULTADO PRIMÁRIO CONSOLIDADO </a:t>
            </a:r>
          </a:p>
        </p:txBody>
      </p:sp>
      <p:pic>
        <p:nvPicPr>
          <p:cNvPr id="5" name="Picture 4" descr="bra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643446"/>
            <a:ext cx="1571604" cy="1824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17263"/>
              </p:ext>
            </p:extLst>
          </p:nvPr>
        </p:nvGraphicFramePr>
        <p:xfrm>
          <a:off x="571472" y="1643050"/>
          <a:ext cx="8143931" cy="4738278"/>
        </p:xfrm>
        <a:graphic>
          <a:graphicData uri="http://schemas.openxmlformats.org/drawingml/2006/table">
            <a:tbl>
              <a:tblPr/>
              <a:tblGrid>
                <a:gridCol w="242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9296">
                <a:tc>
                  <a:txBody>
                    <a:bodyPr/>
                    <a:lstStyle/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RECURSOS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Restos a Pagar</a:t>
                      </a:r>
                    </a:p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em R$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Saldo Financeiro</a:t>
                      </a:r>
                    </a:p>
                    <a:p>
                      <a:pPr marL="0" marR="0" lvl="0" indent="0" algn="ct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em R$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974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Livres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1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34.540.815,34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32.384.332,08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008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Vinculados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1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74.370.068,53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83.398.947,30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571480"/>
            <a:ext cx="80010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RESTOS A PAGAR EM 31/08/2023</a:t>
            </a:r>
          </a:p>
        </p:txBody>
      </p:sp>
    </p:spTree>
    <p:extLst>
      <p:ext uri="{BB962C8B-B14F-4D97-AF65-F5344CB8AC3E}">
        <p14:creationId xmlns:p14="http://schemas.microsoft.com/office/powerpoint/2010/main" val="266826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076757"/>
              </p:ext>
            </p:extLst>
          </p:nvPr>
        </p:nvGraphicFramePr>
        <p:xfrm>
          <a:off x="683568" y="2492896"/>
          <a:ext cx="7924800" cy="2655176"/>
        </p:xfrm>
        <a:graphic>
          <a:graphicData uri="http://schemas.openxmlformats.org/drawingml/2006/table">
            <a:tbl>
              <a:tblPr/>
              <a:tblGrid>
                <a:gridCol w="571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949">
                <a:tc>
                  <a:txBody>
                    <a:bodyPr/>
                    <a:lstStyle/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Despesas com pessoal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52,90%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236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Educação </a:t>
                      </a:r>
                      <a:endParaRPr kumimoji="0" lang="pt-BR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24,41%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991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Saúde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25,97%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571480"/>
            <a:ext cx="80010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AVALIAÇÃO DOS INDICES </a:t>
            </a:r>
          </a:p>
        </p:txBody>
      </p:sp>
      <p:sp>
        <p:nvSpPr>
          <p:cNvPr id="36893" name="Text Box 24"/>
          <p:cNvSpPr txBox="1">
            <a:spLocks noChangeArrowheads="1"/>
          </p:cNvSpPr>
          <p:nvPr/>
        </p:nvSpPr>
        <p:spPr bwMode="auto">
          <a:xfrm>
            <a:off x="571472" y="1357298"/>
            <a:ext cx="8001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/>
              <a:t> Até o 2º Quadrimestre de 2023</a:t>
            </a:r>
          </a:p>
          <a:p>
            <a:pPr algn="ctr"/>
            <a:r>
              <a:rPr lang="pt-BR" sz="3400" b="1" dirty="0"/>
              <a:t>RCL – R$ 665.903.059,73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9556" y="5445224"/>
            <a:ext cx="8403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err="1"/>
              <a:t>Pgto</a:t>
            </a:r>
            <a:r>
              <a:rPr lang="pt-BR" sz="2400" b="1" dirty="0"/>
              <a:t> Salários = R$ 352.239.858,71 nos últimos 12 meses</a:t>
            </a:r>
          </a:p>
          <a:p>
            <a:pPr algn="ctr"/>
            <a:r>
              <a:rPr lang="pt-BR" sz="2400" b="1" dirty="0"/>
              <a:t>Média de R$ 29.353.321,56 por mês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São valores que a administração fixou de modo antecipado – LDO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- Metas para as receitas;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- Metas para as despesas;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- Metas para o resultado primário;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- Metas para investimentos;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- Metas para a dívida fundada, etc...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METAS FISCAIS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7916B-FF05-7F2A-34AB-FC8A465C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VEDAÇÕES – LRF 101/2000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D770A2-47D7-E34E-16D6-CBD03FD7D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pt-BR" sz="2800" b="1" dirty="0"/>
              <a:t>Art. 22 </a:t>
            </a:r>
            <a:r>
              <a:rPr lang="pt-BR" sz="2800" dirty="0"/>
              <a:t>– A verificação do cumprimento dos limites estabelecidos[...] será realizada ao final de cada quadrimestre.</a:t>
            </a:r>
          </a:p>
          <a:p>
            <a:pPr lvl="1"/>
            <a:endParaRPr lang="pt-BR" sz="2800" b="1" dirty="0"/>
          </a:p>
          <a:p>
            <a:pPr lvl="1" algn="just"/>
            <a:r>
              <a:rPr lang="pt-BR" sz="2800" b="1" dirty="0"/>
              <a:t>Parágrafo único</a:t>
            </a:r>
            <a:r>
              <a:rPr lang="pt-BR" sz="2800" dirty="0"/>
              <a:t>. Se a despesa total com pessoal exceder a 95% do limite, são vedados [...]</a:t>
            </a:r>
          </a:p>
          <a:p>
            <a:pPr lvl="1"/>
            <a:endParaRPr lang="pt-BR" sz="2800" dirty="0"/>
          </a:p>
          <a:p>
            <a:pPr lvl="1" algn="just"/>
            <a:r>
              <a:rPr lang="pt-BR" sz="2800" dirty="0"/>
              <a:t>I – a concessão de vantagem, aumento, reajuste ou adequação de remuneração a qualquer título, salvo os derivados de sentença judicial [...]</a:t>
            </a:r>
          </a:p>
        </p:txBody>
      </p:sp>
      <p:pic>
        <p:nvPicPr>
          <p:cNvPr id="4" name="Picture 4" descr="brasao">
            <a:extLst>
              <a:ext uri="{FF2B5EF4-FFF2-40B4-BE49-F238E27FC236}">
                <a16:creationId xmlns:a16="http://schemas.microsoft.com/office/drawing/2014/main" id="{EAC6CE6F-6609-C593-0AF7-509E0432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5805264"/>
            <a:ext cx="827584" cy="9605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56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DBE14EC-3EC0-138D-49F9-0461E6DB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DD6707F-543B-E570-68F3-40BDBB6676FD}"/>
              </a:ext>
            </a:extLst>
          </p:cNvPr>
          <p:cNvSpPr txBox="1"/>
          <p:nvPr/>
        </p:nvSpPr>
        <p:spPr>
          <a:xfrm>
            <a:off x="971600" y="116632"/>
            <a:ext cx="78488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VIADUTO AV. ARAGÃO DE MATTOS LEÃO</a:t>
            </a:r>
          </a:p>
        </p:txBody>
      </p:sp>
    </p:spTree>
    <p:extLst>
      <p:ext uri="{BB962C8B-B14F-4D97-AF65-F5344CB8AC3E}">
        <p14:creationId xmlns:p14="http://schemas.microsoft.com/office/powerpoint/2010/main" val="398012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E3BEA24-FFC7-98CE-A2D0-0425E9FE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893851-13B8-BBEE-5A0D-8724E5293812}"/>
              </a:ext>
            </a:extLst>
          </p:cNvPr>
          <p:cNvSpPr txBox="1"/>
          <p:nvPr/>
        </p:nvSpPr>
        <p:spPr>
          <a:xfrm>
            <a:off x="107504" y="116632"/>
            <a:ext cx="698477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VIADUTO AV. ARAGÃO DE MATTOS LEÃO</a:t>
            </a:r>
          </a:p>
        </p:txBody>
      </p:sp>
    </p:spTree>
    <p:extLst>
      <p:ext uri="{BB962C8B-B14F-4D97-AF65-F5344CB8AC3E}">
        <p14:creationId xmlns:p14="http://schemas.microsoft.com/office/powerpoint/2010/main" val="3362529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29989ED-E679-34FF-B0A3-FB5AC47D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4B3A6F9-FF0A-3A00-7ADF-EA2AF2F19461}"/>
              </a:ext>
            </a:extLst>
          </p:cNvPr>
          <p:cNvSpPr txBox="1"/>
          <p:nvPr/>
        </p:nvSpPr>
        <p:spPr>
          <a:xfrm>
            <a:off x="-28523" y="44624"/>
            <a:ext cx="73062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600" b="1" dirty="0"/>
              <a:t>CASA DA MULHER BRASILEIRA</a:t>
            </a:r>
          </a:p>
        </p:txBody>
      </p:sp>
    </p:spTree>
    <p:extLst>
      <p:ext uri="{BB962C8B-B14F-4D97-AF65-F5344CB8AC3E}">
        <p14:creationId xmlns:p14="http://schemas.microsoft.com/office/powerpoint/2010/main" val="936685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05D388E-2763-70F8-B4D0-CC8F7BB8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08329B-D1E9-A86E-A4DC-2AE6CD63A6DD}"/>
              </a:ext>
            </a:extLst>
          </p:cNvPr>
          <p:cNvSpPr txBox="1"/>
          <p:nvPr/>
        </p:nvSpPr>
        <p:spPr>
          <a:xfrm>
            <a:off x="107504" y="25973"/>
            <a:ext cx="594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SECRETARIA AGRICULTURA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158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E39409-9630-8845-7E12-B29010A8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6BDC89-802A-202F-8B77-E9BE2CE8F591}"/>
              </a:ext>
            </a:extLst>
          </p:cNvPr>
          <p:cNvSpPr txBox="1"/>
          <p:nvPr/>
        </p:nvSpPr>
        <p:spPr>
          <a:xfrm>
            <a:off x="0" y="27856"/>
            <a:ext cx="5940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PROGRAMA FEIRA SOLIDÁRIA</a:t>
            </a:r>
          </a:p>
        </p:txBody>
      </p:sp>
    </p:spTree>
    <p:extLst>
      <p:ext uri="{BB962C8B-B14F-4D97-AF65-F5344CB8AC3E}">
        <p14:creationId xmlns:p14="http://schemas.microsoft.com/office/powerpoint/2010/main" val="837598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8C374F-7C34-E6B4-63C1-D57EF9DB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A77B21C-102A-5DAD-C94E-4925379CB015}"/>
              </a:ext>
            </a:extLst>
          </p:cNvPr>
          <p:cNvSpPr txBox="1"/>
          <p:nvPr/>
        </p:nvSpPr>
        <p:spPr>
          <a:xfrm>
            <a:off x="3419872" y="44624"/>
            <a:ext cx="5724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PROGRAMA FEIRA SOLIDÁRIA</a:t>
            </a:r>
          </a:p>
        </p:txBody>
      </p:sp>
    </p:spTree>
    <p:extLst>
      <p:ext uri="{BB962C8B-B14F-4D97-AF65-F5344CB8AC3E}">
        <p14:creationId xmlns:p14="http://schemas.microsoft.com/office/powerpoint/2010/main" val="963197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A4001E-B31A-EF28-048D-5F48E1C6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ED96874-881D-D4C5-767A-6E16F8557D92}"/>
              </a:ext>
            </a:extLst>
          </p:cNvPr>
          <p:cNvSpPr txBox="1"/>
          <p:nvPr/>
        </p:nvSpPr>
        <p:spPr>
          <a:xfrm>
            <a:off x="-2201" y="0"/>
            <a:ext cx="47902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/>
              <a:t>PROGRAMA FEIRA SOLIDÁRIA</a:t>
            </a:r>
          </a:p>
        </p:txBody>
      </p:sp>
    </p:spTree>
    <p:extLst>
      <p:ext uri="{BB962C8B-B14F-4D97-AF65-F5344CB8AC3E}">
        <p14:creationId xmlns:p14="http://schemas.microsoft.com/office/powerpoint/2010/main" val="1564648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733550FE-18D6-CB7E-F007-C0729A1FE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27F09F-291D-6532-4A1E-91E21E10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161E549-8CCB-BDCB-3420-20D7DA8494BB}"/>
              </a:ext>
            </a:extLst>
          </p:cNvPr>
          <p:cNvSpPr txBox="1"/>
          <p:nvPr/>
        </p:nvSpPr>
        <p:spPr>
          <a:xfrm>
            <a:off x="179512" y="116632"/>
            <a:ext cx="50234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/>
              <a:t>CENTRAL DE MONITORAMENTO</a:t>
            </a:r>
          </a:p>
        </p:txBody>
      </p:sp>
    </p:spTree>
    <p:extLst>
      <p:ext uri="{BB962C8B-B14F-4D97-AF65-F5344CB8AC3E}">
        <p14:creationId xmlns:p14="http://schemas.microsoft.com/office/powerpoint/2010/main" val="1427174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B2C4CD-7597-9199-3134-82A8A000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4ED3E4-2EC7-1307-7FA1-8B949E484773}"/>
              </a:ext>
            </a:extLst>
          </p:cNvPr>
          <p:cNvSpPr txBox="1"/>
          <p:nvPr/>
        </p:nvSpPr>
        <p:spPr>
          <a:xfrm>
            <a:off x="0" y="638132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AV. BEIRA RIO</a:t>
            </a:r>
          </a:p>
        </p:txBody>
      </p:sp>
    </p:spTree>
    <p:extLst>
      <p:ext uri="{BB962C8B-B14F-4D97-AF65-F5344CB8AC3E}">
        <p14:creationId xmlns:p14="http://schemas.microsoft.com/office/powerpoint/2010/main" val="387753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4400" b="1" dirty="0">
                <a:latin typeface="Arial" pitchFamily="34" charset="0"/>
                <a:cs typeface="Arial" pitchFamily="34" charset="0"/>
              </a:rPr>
              <a:t>Pressupõe ações planejadas que previnem riscos e corrigem desvios capazes de alterar o equilíbrio das contas públicas. 			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						(art. 1º LRF)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GESTÃO FISCAL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D5F0AC-FD67-87BB-CFD8-6FD8ECB0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0EF022-BD44-C7AE-68DE-56AF3D308046}"/>
              </a:ext>
            </a:extLst>
          </p:cNvPr>
          <p:cNvSpPr txBox="1"/>
          <p:nvPr/>
        </p:nvSpPr>
        <p:spPr>
          <a:xfrm>
            <a:off x="5478132" y="0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800" b="1" dirty="0"/>
              <a:t>AVENIDA BEIRA RIO</a:t>
            </a:r>
          </a:p>
        </p:txBody>
      </p:sp>
    </p:spTree>
    <p:extLst>
      <p:ext uri="{BB962C8B-B14F-4D97-AF65-F5344CB8AC3E}">
        <p14:creationId xmlns:p14="http://schemas.microsoft.com/office/powerpoint/2010/main" val="232569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A3272F-B67E-EE6F-41B6-04F0F918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DA15154-1268-F0C6-5988-B887D27989D6}"/>
              </a:ext>
            </a:extLst>
          </p:cNvPr>
          <p:cNvSpPr txBox="1"/>
          <p:nvPr/>
        </p:nvSpPr>
        <p:spPr>
          <a:xfrm>
            <a:off x="179512" y="116632"/>
            <a:ext cx="58944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200" b="1" dirty="0"/>
              <a:t>AV. RUBEM SIQUEIRA RIBAS</a:t>
            </a:r>
          </a:p>
        </p:txBody>
      </p:sp>
    </p:spTree>
    <p:extLst>
      <p:ext uri="{BB962C8B-B14F-4D97-AF65-F5344CB8AC3E}">
        <p14:creationId xmlns:p14="http://schemas.microsoft.com/office/powerpoint/2010/main" val="3519112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704B52-B18B-38DF-3DAF-25F5F7A1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B8A2544-90FB-1B80-3226-31F34001E0FA}"/>
              </a:ext>
            </a:extLst>
          </p:cNvPr>
          <p:cNvSpPr txBox="1"/>
          <p:nvPr/>
        </p:nvSpPr>
        <p:spPr>
          <a:xfrm>
            <a:off x="179512" y="188640"/>
            <a:ext cx="46366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/>
              <a:t>AV. RUBEM SIQUEIRA RIBAS</a:t>
            </a:r>
          </a:p>
        </p:txBody>
      </p:sp>
    </p:spTree>
    <p:extLst>
      <p:ext uri="{BB962C8B-B14F-4D97-AF65-F5344CB8AC3E}">
        <p14:creationId xmlns:p14="http://schemas.microsoft.com/office/powerpoint/2010/main" val="363538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C0BF6B-985C-14AF-B52F-422FEE83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1AF66A-36F0-5E63-C494-DE810B7A62B1}"/>
              </a:ext>
            </a:extLst>
          </p:cNvPr>
          <p:cNvSpPr txBox="1"/>
          <p:nvPr/>
        </p:nvSpPr>
        <p:spPr>
          <a:xfrm>
            <a:off x="107504" y="594928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CENTRO DO IDOSO</a:t>
            </a:r>
          </a:p>
        </p:txBody>
      </p:sp>
    </p:spTree>
    <p:extLst>
      <p:ext uri="{BB962C8B-B14F-4D97-AF65-F5344CB8AC3E}">
        <p14:creationId xmlns:p14="http://schemas.microsoft.com/office/powerpoint/2010/main" val="4155578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6BB05A-82CD-5142-52B6-F9ED1B82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88F2327-484C-ECAB-4EE5-A07DAB11220C}"/>
              </a:ext>
            </a:extLst>
          </p:cNvPr>
          <p:cNvSpPr txBox="1"/>
          <p:nvPr/>
        </p:nvSpPr>
        <p:spPr>
          <a:xfrm>
            <a:off x="179512" y="7500"/>
            <a:ext cx="4083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CENTRO DO IDOSO</a:t>
            </a:r>
          </a:p>
          <a:p>
            <a:r>
              <a:rPr lang="pt-BR" sz="3200" b="1" dirty="0"/>
              <a:t>Futuras Instalações</a:t>
            </a:r>
          </a:p>
        </p:txBody>
      </p:sp>
    </p:spTree>
    <p:extLst>
      <p:ext uri="{BB962C8B-B14F-4D97-AF65-F5344CB8AC3E}">
        <p14:creationId xmlns:p14="http://schemas.microsoft.com/office/powerpoint/2010/main" val="4288387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BF386A-6F6D-6458-92DC-D21A7B6B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36D02C-2A73-4F79-6193-F078464F9555}"/>
              </a:ext>
            </a:extLst>
          </p:cNvPr>
          <p:cNvSpPr txBox="1"/>
          <p:nvPr/>
        </p:nvSpPr>
        <p:spPr>
          <a:xfrm>
            <a:off x="107504" y="5780782"/>
            <a:ext cx="4576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CENTRO DO IDOSO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Futuras Instalações</a:t>
            </a:r>
          </a:p>
        </p:txBody>
      </p:sp>
    </p:spTree>
    <p:extLst>
      <p:ext uri="{BB962C8B-B14F-4D97-AF65-F5344CB8AC3E}">
        <p14:creationId xmlns:p14="http://schemas.microsoft.com/office/powerpoint/2010/main" val="1137600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AF91BA5-81C6-8088-4309-C3BE005CA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3BC2FD-E16A-6FBC-BFA0-1161A7214A03}"/>
              </a:ext>
            </a:extLst>
          </p:cNvPr>
          <p:cNvSpPr txBox="1"/>
          <p:nvPr/>
        </p:nvSpPr>
        <p:spPr>
          <a:xfrm>
            <a:off x="395536" y="332656"/>
            <a:ext cx="789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LEILÃO PÚBLICO A SER REALIZADO DIA 17/10/2023</a:t>
            </a:r>
          </a:p>
        </p:txBody>
      </p:sp>
    </p:spTree>
    <p:extLst>
      <p:ext uri="{BB962C8B-B14F-4D97-AF65-F5344CB8AC3E}">
        <p14:creationId xmlns:p14="http://schemas.microsoft.com/office/powerpoint/2010/main" val="2860831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250487"/>
              </p:ext>
            </p:extLst>
          </p:nvPr>
        </p:nvGraphicFramePr>
        <p:xfrm>
          <a:off x="0" y="500042"/>
          <a:ext cx="9144000" cy="657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600" b="1" dirty="0"/>
              <a:t>DÍVIDA LONGO PRAZO EM 31/08/2023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972287"/>
              </p:ext>
            </p:extLst>
          </p:nvPr>
        </p:nvGraphicFramePr>
        <p:xfrm>
          <a:off x="611560" y="1484784"/>
          <a:ext cx="7924800" cy="4173484"/>
        </p:xfrm>
        <a:graphic>
          <a:graphicData uri="http://schemas.openxmlformats.org/drawingml/2006/table">
            <a:tbl>
              <a:tblPr/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334">
                <a:tc>
                  <a:txBody>
                    <a:bodyPr/>
                    <a:lstStyle/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Descrição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 R$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 + ) Receitas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108.633.007,77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 - ) Despesas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37.510.864,89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Superávit Financeiro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71.122.142,88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260648"/>
            <a:ext cx="800100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INSTITUTO DE PREVIDÊNCIA</a:t>
            </a:r>
          </a:p>
          <a:p>
            <a:pPr algn="ctr"/>
            <a:r>
              <a:rPr lang="pt-BR" sz="3400" b="1" dirty="0">
                <a:solidFill>
                  <a:srgbClr val="FF0000"/>
                </a:solidFill>
              </a:rPr>
              <a:t>Jan a Ago/2023</a:t>
            </a:r>
          </a:p>
        </p:txBody>
      </p:sp>
      <p:sp>
        <p:nvSpPr>
          <p:cNvPr id="36893" name="Text Box 24"/>
          <p:cNvSpPr txBox="1">
            <a:spLocks noChangeArrowheads="1"/>
          </p:cNvSpPr>
          <p:nvPr/>
        </p:nvSpPr>
        <p:spPr bwMode="auto">
          <a:xfrm>
            <a:off x="571472" y="1357298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19964"/>
              </p:ext>
            </p:extLst>
          </p:nvPr>
        </p:nvGraphicFramePr>
        <p:xfrm>
          <a:off x="539552" y="1484784"/>
          <a:ext cx="7924800" cy="4323894"/>
        </p:xfrm>
        <a:graphic>
          <a:graphicData uri="http://schemas.openxmlformats.org/drawingml/2006/table">
            <a:tbl>
              <a:tblPr/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334">
                <a:tc>
                  <a:txBody>
                    <a:bodyPr/>
                    <a:lstStyle/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Aposentadorias</a:t>
                      </a:r>
                    </a:p>
                    <a:p>
                      <a:pPr marL="288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Pensões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37.026.721,38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Desp. Administrativas e Comp. Previdenciária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484.143,51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Desp. Capital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37.510.864,89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571480"/>
            <a:ext cx="80010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INSTITUTO DE PREVIDÊNCIA</a:t>
            </a:r>
          </a:p>
        </p:txBody>
      </p:sp>
      <p:sp>
        <p:nvSpPr>
          <p:cNvPr id="36893" name="Text Box 24"/>
          <p:cNvSpPr txBox="1">
            <a:spLocks noChangeArrowheads="1"/>
          </p:cNvSpPr>
          <p:nvPr/>
        </p:nvSpPr>
        <p:spPr bwMode="auto">
          <a:xfrm>
            <a:off x="571472" y="1357298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420761"/>
              </p:ext>
            </p:extLst>
          </p:nvPr>
        </p:nvGraphicFramePr>
        <p:xfrm>
          <a:off x="0" y="2000240"/>
          <a:ext cx="9144000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pt-BR" sz="800" dirty="0"/>
              <a:t>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135"/>
              </p:ext>
            </p:extLst>
          </p:nvPr>
        </p:nvGraphicFramePr>
        <p:xfrm>
          <a:off x="827584" y="0"/>
          <a:ext cx="5544616" cy="1834515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75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4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1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</a:rPr>
                        <a:t>EVOLUÇÃO ICMS – Líquido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Mês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Ano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Ano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10.482.182,86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10.978.027,36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Jun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8.634.877,43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9.299.679,92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8.584.190,31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10.043.807,67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10.186.036,65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11.003.942,22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37.887.287,25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41.325.457,17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4" descr="brasa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0"/>
            <a:ext cx="1643074" cy="1857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El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746614"/>
              </p:ext>
            </p:extLst>
          </p:nvPr>
        </p:nvGraphicFramePr>
        <p:xfrm>
          <a:off x="611560" y="1484784"/>
          <a:ext cx="7924800" cy="4173484"/>
        </p:xfrm>
        <a:graphic>
          <a:graphicData uri="http://schemas.openxmlformats.org/drawingml/2006/table">
            <a:tbl>
              <a:tblPr/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334">
                <a:tc>
                  <a:txBody>
                    <a:bodyPr/>
                    <a:lstStyle/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Descrição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Quantidade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Aposentados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Pensionistas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571480"/>
            <a:ext cx="80010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INSTITUTO DE PREVIDÊNCIA</a:t>
            </a:r>
          </a:p>
        </p:txBody>
      </p:sp>
      <p:sp>
        <p:nvSpPr>
          <p:cNvPr id="36893" name="Text Box 24"/>
          <p:cNvSpPr txBox="1">
            <a:spLocks noChangeArrowheads="1"/>
          </p:cNvSpPr>
          <p:nvPr/>
        </p:nvSpPr>
        <p:spPr bwMode="auto">
          <a:xfrm>
            <a:off x="571472" y="1357298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7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845135"/>
              </p:ext>
            </p:extLst>
          </p:nvPr>
        </p:nvGraphicFramePr>
        <p:xfrm>
          <a:off x="611560" y="1484784"/>
          <a:ext cx="7924800" cy="4173484"/>
        </p:xfrm>
        <a:graphic>
          <a:graphicData uri="http://schemas.openxmlformats.org/drawingml/2006/table">
            <a:tbl>
              <a:tblPr/>
              <a:tblGrid>
                <a:gridCol w="4746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334">
                <a:tc>
                  <a:txBody>
                    <a:bodyPr/>
                    <a:lstStyle/>
                    <a:p>
                      <a:pPr marL="288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Descrição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01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 R$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Saldo em 31/08/2023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27.133,86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1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 + ) Investimentos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592.150.153,48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30">
                <a:tc>
                  <a:txBody>
                    <a:bodyPr/>
                    <a:lstStyle/>
                    <a:p>
                      <a:pPr marL="271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592.177.287,34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892" name="Text Box 23"/>
          <p:cNvSpPr txBox="1">
            <a:spLocks noChangeArrowheads="1"/>
          </p:cNvSpPr>
          <p:nvPr/>
        </p:nvSpPr>
        <p:spPr bwMode="auto">
          <a:xfrm>
            <a:off x="539750" y="571480"/>
            <a:ext cx="80010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FF0000"/>
                </a:solidFill>
              </a:rPr>
              <a:t>INSTITUTO DE PREVIDÊNCIA</a:t>
            </a:r>
          </a:p>
        </p:txBody>
      </p:sp>
      <p:sp>
        <p:nvSpPr>
          <p:cNvPr id="36893" name="Text Box 24"/>
          <p:cNvSpPr txBox="1">
            <a:spLocks noChangeArrowheads="1"/>
          </p:cNvSpPr>
          <p:nvPr/>
        </p:nvSpPr>
        <p:spPr bwMode="auto">
          <a:xfrm>
            <a:off x="571472" y="1357298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400" b="1" dirty="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ra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500042"/>
            <a:ext cx="2708275" cy="3143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3315" name="Espaço Reservado para Conteúdo 4"/>
          <p:cNvSpPr>
            <a:spLocks noGrp="1"/>
          </p:cNvSpPr>
          <p:nvPr>
            <p:ph idx="4294967295"/>
          </p:nvPr>
        </p:nvSpPr>
        <p:spPr>
          <a:xfrm>
            <a:off x="0" y="500063"/>
            <a:ext cx="8472488" cy="6143625"/>
          </a:xfrm>
        </p:spPr>
        <p:txBody>
          <a:bodyPr/>
          <a:lstStyle/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algn="ctr" eaLnBrk="1" hangingPunct="1">
              <a:buFont typeface="Wingdings 3" pitchFamily="18" charset="2"/>
              <a:buNone/>
            </a:pPr>
            <a:endParaRPr lang="pt-BR" sz="2800" b="1" dirty="0"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1472" y="4000504"/>
            <a:ext cx="8286808" cy="24006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Prestação de C</a:t>
            </a:r>
            <a:r>
              <a:rPr lang="pt-B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ontas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(Segundo Quadrimestre)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MAI a AGO/2023</a:t>
            </a:r>
          </a:p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Art. 9º § 4º da LC 101/2000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ra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2708275" cy="30243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3315" name="Espaço Reservado para Conteúdo 4"/>
          <p:cNvSpPr>
            <a:spLocks noGrp="1"/>
          </p:cNvSpPr>
          <p:nvPr>
            <p:ph/>
          </p:nvPr>
        </p:nvSpPr>
        <p:spPr>
          <a:xfrm>
            <a:off x="214313" y="500063"/>
            <a:ext cx="8472487" cy="6143625"/>
          </a:xfrm>
        </p:spPr>
        <p:txBody>
          <a:bodyPr/>
          <a:lstStyle/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algn="ctr" eaLnBrk="1" hangingPunct="1">
              <a:buFont typeface="Wingdings 3" pitchFamily="18" charset="2"/>
              <a:buNone/>
            </a:pPr>
            <a:endParaRPr lang="pt-BR" sz="2800" b="1" dirty="0"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3318570"/>
            <a:ext cx="8286808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AUDIÊNCIA PÚBLICA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Apresentação da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Lei Orçamentária 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Anual – LOA/2024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É o instrumento que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executa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o planejado no Plano Plurianual (PPA) e orientado pela LDO.</a:t>
            </a:r>
          </a:p>
          <a:p>
            <a:pPr marL="0" indent="0" algn="ctr"/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É uma forma de contrato entre o poder público e a sociedade onde o produto dos impostos serão destinados ao bem estar coletivo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QUE É A LOA?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15616" y="260648"/>
            <a:ext cx="7086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defTabSz="854075">
              <a:spcBef>
                <a:spcPct val="50000"/>
              </a:spcBef>
            </a:pPr>
            <a:r>
              <a:rPr lang="pt-BR" sz="2800" b="1" dirty="0">
                <a:solidFill>
                  <a:srgbClr val="FF0000"/>
                </a:solidFill>
                <a:latin typeface="Arial" charset="0"/>
              </a:rPr>
              <a:t>SISTEMA ORÇAMENTÁRIO BRASILEIRO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899592" y="1052736"/>
            <a:ext cx="7721600" cy="1152128"/>
          </a:xfrm>
          <a:prstGeom prst="downArrowCallout">
            <a:avLst>
              <a:gd name="adj1" fmla="val 180952"/>
              <a:gd name="adj2" fmla="val 180952"/>
              <a:gd name="adj3" fmla="val 16667"/>
              <a:gd name="adj4" fmla="val 666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5341" tIns="42670" rIns="85341" bIns="42670" anchor="ctr"/>
          <a:lstStyle/>
          <a:p>
            <a:pPr algn="ctr" defTabSz="854075">
              <a:buFont typeface="Times New Roman" pitchFamily="16" charset="0"/>
              <a:buNone/>
              <a:defRPr/>
            </a:pPr>
            <a:r>
              <a:rPr lang="pt-BR" sz="2800" b="1" dirty="0">
                <a:solidFill>
                  <a:schemeClr val="tx1"/>
                </a:solidFill>
                <a:latin typeface="Arial" pitchFamily="34" charset="0"/>
              </a:rPr>
              <a:t>PLANO DE AÇÃO – Art.165 da CF</a:t>
            </a: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3779838" y="3284538"/>
            <a:ext cx="1930400" cy="8636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85341" tIns="42670" rIns="85341" bIns="42670" anchor="ctr"/>
          <a:lstStyle/>
          <a:p>
            <a:pPr algn="ctr" defTabSz="854075">
              <a:buFont typeface="Times New Roman" pitchFamily="16" charset="0"/>
              <a:buNone/>
              <a:defRPr/>
            </a:pPr>
            <a:r>
              <a:rPr lang="pt-BR" sz="2800" b="1" dirty="0">
                <a:solidFill>
                  <a:srgbClr val="FFFF00"/>
                </a:solidFill>
                <a:latin typeface="Arial" charset="0"/>
              </a:rPr>
              <a:t>LDO</a:t>
            </a: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588125" y="3357563"/>
            <a:ext cx="1930400" cy="863600"/>
          </a:xfrm>
          <a:prstGeom prst="ellipse">
            <a:avLst/>
          </a:prstGeom>
          <a:gradFill rotWithShape="0">
            <a:gsLst>
              <a:gs pos="0">
                <a:srgbClr val="FF8E6B"/>
              </a:gs>
              <a:gs pos="100000">
                <a:srgbClr val="764232"/>
              </a:gs>
            </a:gsLst>
            <a:path path="rect">
              <a:fillToRect t="100000" r="100000"/>
            </a:path>
          </a:gradFill>
          <a:ln w="9525">
            <a:noFill/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pPr algn="ctr" defTabSz="854075"/>
            <a:r>
              <a:rPr lang="pt-BR" sz="2800" b="1">
                <a:solidFill>
                  <a:srgbClr val="FFFF00"/>
                </a:solidFill>
                <a:latin typeface="Arial" charset="0"/>
              </a:rPr>
              <a:t>LOA</a:t>
            </a: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11188" y="3357563"/>
            <a:ext cx="1930400" cy="863600"/>
          </a:xfrm>
          <a:prstGeom prst="ellipse">
            <a:avLst/>
          </a:prstGeom>
          <a:gradFill rotWithShape="0">
            <a:gsLst>
              <a:gs pos="0">
                <a:srgbClr val="FFCC66"/>
              </a:gs>
              <a:gs pos="100000">
                <a:srgbClr val="765E2F"/>
              </a:gs>
            </a:gsLst>
            <a:path path="rect">
              <a:fillToRect t="100000" r="100000"/>
            </a:path>
          </a:gradFill>
          <a:ln w="9525">
            <a:noFill/>
            <a:round/>
            <a:headEnd/>
            <a:tailEnd/>
          </a:ln>
        </p:spPr>
        <p:txBody>
          <a:bodyPr wrap="none" lIns="85341" tIns="42670" rIns="85341" bIns="42670" anchor="ctr"/>
          <a:lstStyle/>
          <a:p>
            <a:pPr algn="ctr" defTabSz="854075"/>
            <a:r>
              <a:rPr lang="pt-BR" sz="2800" b="1">
                <a:solidFill>
                  <a:srgbClr val="FFFF00"/>
                </a:solidFill>
                <a:latin typeface="Arial" charset="0"/>
              </a:rPr>
              <a:t>PPA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55650" y="4221163"/>
            <a:ext cx="2133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defTabSz="854075">
              <a:spcBef>
                <a:spcPct val="50000"/>
              </a:spcBef>
            </a:pPr>
            <a:r>
              <a:rPr lang="pt-BR" sz="1900" b="1">
                <a:solidFill>
                  <a:srgbClr val="FF0000"/>
                </a:solidFill>
                <a:latin typeface="Arial" charset="0"/>
              </a:rPr>
              <a:t>Planejar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708400" y="4149725"/>
            <a:ext cx="2133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lang="pt-BR" sz="1900" b="1">
                <a:solidFill>
                  <a:srgbClr val="FF0000"/>
                </a:solidFill>
                <a:latin typeface="Arial" charset="0"/>
              </a:rPr>
              <a:t>Orientar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588125" y="4221163"/>
            <a:ext cx="2133600" cy="3778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lang="pt-BR" sz="1900" b="1">
                <a:solidFill>
                  <a:srgbClr val="FF0000"/>
                </a:solidFill>
                <a:latin typeface="Arial" charset="0"/>
              </a:rPr>
              <a:t>Executar</a:t>
            </a: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1547813" y="5229225"/>
            <a:ext cx="6196012" cy="1171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85341" tIns="42670" rIns="85341" bIns="42670" anchor="ctr"/>
          <a:lstStyle/>
          <a:p>
            <a:pPr algn="ctr" defTabSz="854075">
              <a:buFont typeface="Times New Roman" pitchFamily="16" charset="0"/>
              <a:buNone/>
              <a:defRPr/>
            </a:pPr>
            <a:r>
              <a:rPr lang="pt-BR" sz="3200" b="1" dirty="0">
                <a:solidFill>
                  <a:srgbClr val="FF0000"/>
                </a:solidFill>
                <a:latin typeface="Arial" charset="0"/>
              </a:rPr>
              <a:t>Políticas</a:t>
            </a:r>
            <a:r>
              <a:rPr lang="pt-BR" sz="32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Arial" charset="0"/>
              </a:rPr>
              <a:t>Públicas e</a:t>
            </a:r>
          </a:p>
          <a:p>
            <a:pPr algn="ctr" defTabSz="854075">
              <a:buFont typeface="Times New Roman" pitchFamily="16" charset="0"/>
              <a:buNone/>
              <a:defRPr/>
            </a:pPr>
            <a:r>
              <a:rPr lang="pt-BR" sz="3200" b="1" dirty="0">
                <a:solidFill>
                  <a:srgbClr val="FF0000"/>
                </a:solidFill>
                <a:latin typeface="Arial" charset="0"/>
              </a:rPr>
              <a:t>Programas de Governo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827088" y="2420888"/>
            <a:ext cx="7721600" cy="744587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tx1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5341" tIns="42670" rIns="85341" bIns="42670" anchor="ctr"/>
          <a:lstStyle/>
          <a:p>
            <a:pPr algn="ctr" defTabSz="854075">
              <a:buFont typeface="Times New Roman" pitchFamily="16" charset="0"/>
              <a:buNone/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Instrumentos</a:t>
            </a: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</a:t>
            </a: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Planejamento</a:t>
            </a:r>
            <a:endParaRPr lang="pt-BR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79388" y="6308725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pt-BR" sz="1400" b="1">
                <a:solidFill>
                  <a:srgbClr val="FF0000"/>
                </a:solidFill>
              </a:rPr>
              <a:t>Fonte: www.stn.gov.br</a:t>
            </a:r>
          </a:p>
        </p:txBody>
      </p:sp>
      <p:sp>
        <p:nvSpPr>
          <p:cNvPr id="40973" name="Rectangle 16"/>
          <p:cNvSpPr>
            <a:spLocks noGrp="1" noChangeArrowheads="1"/>
          </p:cNvSpPr>
          <p:nvPr>
            <p:ph type="title"/>
          </p:nvPr>
        </p:nvSpPr>
        <p:spPr>
          <a:xfrm>
            <a:off x="539552" y="188641"/>
            <a:ext cx="8291512" cy="720079"/>
          </a:xfrm>
        </p:spPr>
        <p:txBody>
          <a:bodyPr/>
          <a:lstStyle/>
          <a:p>
            <a:pPr marL="53975" algn="r" eaLnBrk="1" hangingPunct="1"/>
            <a:r>
              <a:rPr lang="pt-BR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2063739" y="4292600"/>
            <a:ext cx="936625" cy="865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4714876" y="4495812"/>
            <a:ext cx="0" cy="576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>
            <a:off x="6215074" y="4221163"/>
            <a:ext cx="719137" cy="9350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 autoUpdateAnimBg="0"/>
      <p:bldP spid="20483" grpId="0" animBg="1" autoUpdateAnimBg="0"/>
      <p:bldP spid="20484" grpId="0" animBg="1" autoUpdateAnimBg="0"/>
      <p:bldP spid="20485" grpId="0" animBg="1" autoUpdateAnimBg="0"/>
      <p:bldP spid="20486" grpId="0" animBg="1" autoUpdateAnimBg="0"/>
      <p:bldP spid="20487" grpId="0" autoUpdateAnimBg="0"/>
      <p:bldP spid="20488" grpId="0" autoUpdateAnimBg="0"/>
      <p:bldP spid="20489" grpId="0" animBg="1" autoUpdateAnimBg="0"/>
      <p:bldP spid="20490" grpId="0" animBg="1" autoUpdateAnimBg="0"/>
      <p:bldP spid="20494" grpId="0" animBg="1" autoUpdateAnimBg="0"/>
      <p:bldP spid="204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Projeção para arrecadação de receitas ano/2024</a:t>
            </a:r>
          </a:p>
          <a:p>
            <a:pPr marL="0" indent="0" algn="ctr">
              <a:buNone/>
            </a:pP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Fixação para as despesas  e investimentos/2024</a:t>
            </a:r>
          </a:p>
          <a:p>
            <a:pPr marL="0" indent="0" algn="ctr">
              <a:buNone/>
            </a:pP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Projeção para destinação de recursos para as Administrações Indiretas e seus respectivos planos de aplicação.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AÇÕES PREVISTAS NA LOA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517232"/>
          </a:xfr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Projeção para a arrecadação da Receita é de R$ 755.500.000,00</a:t>
            </a:r>
          </a:p>
          <a:p>
            <a:pPr marL="0" indent="0" algn="ctr">
              <a:buNone/>
            </a:pP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pt-BR" sz="3600" b="1" dirty="0" err="1">
                <a:latin typeface="Arial" pitchFamily="34" charset="0"/>
                <a:cs typeface="Arial" pitchFamily="34" charset="0"/>
              </a:rPr>
              <a:t>Adm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Direta = R$ 728.400.000,00</a:t>
            </a:r>
          </a:p>
          <a:p>
            <a:pPr marL="0" indent="0" algn="ctr"/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pt-BR" sz="3600" b="1" dirty="0" err="1">
                <a:latin typeface="Arial" pitchFamily="34" charset="0"/>
                <a:cs typeface="Arial" pitchFamily="34" charset="0"/>
              </a:rPr>
              <a:t>Adm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. Indiretas = R$ 27.100.000,00</a:t>
            </a:r>
          </a:p>
          <a:p>
            <a:pPr marL="0" indent="0" algn="ctr"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1) - Fundação Proteger</a:t>
            </a:r>
          </a:p>
          <a:p>
            <a:pPr marL="0" indent="0" algn="ctr"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2) - Fundo </a:t>
            </a:r>
            <a:r>
              <a:rPr lang="pt-BR" sz="1800" b="1" dirty="0" err="1">
                <a:latin typeface="Arial" pitchFamily="34" charset="0"/>
                <a:cs typeface="Arial" pitchFamily="34" charset="0"/>
              </a:rPr>
              <a:t>Reeq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 do Corpo de Bombeiros</a:t>
            </a:r>
          </a:p>
          <a:p>
            <a:pPr marL="0" indent="0" algn="ctr"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3) - Fundo da Infância e Adolescência</a:t>
            </a:r>
          </a:p>
          <a:p>
            <a:pPr marL="0" indent="0" algn="ctr"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4) - Instituto de Previdência – </a:t>
            </a:r>
            <a:r>
              <a:rPr lang="pt-BR" sz="1800" b="1" dirty="0" err="1">
                <a:latin typeface="Arial" pitchFamily="34" charset="0"/>
                <a:cs typeface="Arial" pitchFamily="34" charset="0"/>
              </a:rPr>
              <a:t>GuarapuavaPREV</a:t>
            </a:r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5) – Fundo Municipal de Trânsito</a:t>
            </a:r>
          </a:p>
          <a:p>
            <a:pPr marL="0" indent="0" algn="ctr">
              <a:buNone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endParaRPr lang="pt-BR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AÇÕES PREVISTAS NA LOA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3400" dirty="0">
                <a:solidFill>
                  <a:srgbClr val="C00000"/>
                </a:solidFill>
              </a:rPr>
              <a:t>FIXAÇÃO DE </a:t>
            </a:r>
            <a:r>
              <a:rPr lang="pt-BR" sz="3400" b="1" dirty="0">
                <a:solidFill>
                  <a:srgbClr val="C00000"/>
                </a:solidFill>
              </a:rPr>
              <a:t>DESPESA POR SECRETARIA 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383716"/>
              </p:ext>
            </p:extLst>
          </p:nvPr>
        </p:nvGraphicFramePr>
        <p:xfrm>
          <a:off x="142844" y="620688"/>
          <a:ext cx="8858312" cy="6053198"/>
        </p:xfrm>
        <a:graphic>
          <a:graphicData uri="http://schemas.openxmlformats.org/drawingml/2006/table">
            <a:tbl>
              <a:tblPr/>
              <a:tblGrid>
                <a:gridCol w="554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2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SECRETARIAS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Executiva Municipal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Procuradoria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6.300.000,00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Ouvidoria Geral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Administração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23.000.000,00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Finanças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67.100.000,00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Educação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195.000.000,00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Esportes e Recreação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Saúde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163.200.000,00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Obras e Serviços Urbanos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50.200.000,00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Ciência,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Tecnologia e Inovação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Planejamento e Urbanismo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88.400.000,00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Agricultura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6.200.000,00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Desenvolvimento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Econômico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5.800.000,00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Assistência e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Desenvolvimento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Social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19.700.000,00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Meio Ambiente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25.700.000,00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Habitação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5.200.000,00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Turismo e Eventos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6.300.000,00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Trânsito,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Transportes – SETRAN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9.600.000,00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Políticas Públicas para Mulheres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Secretaria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de Cultura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5.000.000,00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Controle Interno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1.300.000,00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003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Comunicação Social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633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  O  T  A 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703.200.000,00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3600" dirty="0">
                <a:solidFill>
                  <a:srgbClr val="C00000"/>
                </a:solidFill>
              </a:rPr>
              <a:t>FIXAÇÃO DE </a:t>
            </a:r>
            <a:r>
              <a:rPr lang="pt-BR" sz="3600" b="1" dirty="0">
                <a:solidFill>
                  <a:srgbClr val="C00000"/>
                </a:solidFill>
              </a:rPr>
              <a:t>DESPESA  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53062"/>
              </p:ext>
            </p:extLst>
          </p:nvPr>
        </p:nvGraphicFramePr>
        <p:xfrm>
          <a:off x="107504" y="1052737"/>
          <a:ext cx="8928992" cy="5688630"/>
        </p:xfrm>
        <a:graphic>
          <a:graphicData uri="http://schemas.openxmlformats.org/drawingml/2006/table">
            <a:tbl>
              <a:tblPr/>
              <a:tblGrid>
                <a:gridCol w="6507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1494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DESCRIÇÃO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Câmara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Municipal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25.200.000,00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Fundação Proteger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9.900.000,00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Fundo de </a:t>
                      </a:r>
                      <a:r>
                        <a:rPr lang="pt-BR" sz="2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Reeq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Corpo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Bombeiros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Fundo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da Infância e Adolescência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1.700.000,00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Instituto de Previdência Municipal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15.200.000,00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9666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  O  T  A 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52.300.000,00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908818"/>
              </p:ext>
            </p:extLst>
          </p:nvPr>
        </p:nvGraphicFramePr>
        <p:xfrm>
          <a:off x="0" y="1988840"/>
          <a:ext cx="9144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80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pt-BR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448581"/>
              </p:ext>
            </p:extLst>
          </p:nvPr>
        </p:nvGraphicFramePr>
        <p:xfrm>
          <a:off x="2571736" y="45123"/>
          <a:ext cx="5000660" cy="1804035"/>
        </p:xfrm>
        <a:graphic>
          <a:graphicData uri="http://schemas.openxmlformats.org/drawingml/2006/table">
            <a:tbl>
              <a:tblPr/>
              <a:tblGrid>
                <a:gridCol w="96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69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EVOLUÇÃO FPM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Mês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9.057.881,19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9.519.305,96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8.475.376,40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8.879.003,52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12.441.973,00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12.256.999,93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5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8.284.738,04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7.456.735,08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38.259.968,63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38.112.044,49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1428760" cy="1530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El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rgbClr val="C00000"/>
                </a:solidFill>
              </a:rPr>
              <a:t>DESPESAS POR CATEGORIAS ECONÔMICAS</a:t>
            </a:r>
            <a:r>
              <a:rPr lang="pt-BR" sz="3600" b="1" dirty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348525"/>
              </p:ext>
            </p:extLst>
          </p:nvPr>
        </p:nvGraphicFramePr>
        <p:xfrm>
          <a:off x="0" y="1000108"/>
          <a:ext cx="9144000" cy="5857891"/>
        </p:xfrm>
        <a:graphic>
          <a:graphicData uri="http://schemas.openxmlformats.org/drawingml/2006/table">
            <a:tbl>
              <a:tblPr/>
              <a:tblGrid>
                <a:gridCol w="524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063">
                  <a:extLst>
                    <a:ext uri="{9D8B030D-6E8A-4147-A177-3AD203B41FA5}">
                      <a16:colId xmlns:a16="http://schemas.microsoft.com/office/drawing/2014/main" val="3610745324"/>
                    </a:ext>
                  </a:extLst>
                </a:gridCol>
              </a:tblGrid>
              <a:tr h="943954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DESCRIÇÃO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02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Pessoal</a:t>
                      </a:r>
                      <a:r>
                        <a:rPr lang="pt-BR" sz="2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 encargos sociais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409.302.691,00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54,17%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989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Amortização e juros</a:t>
                      </a:r>
                      <a:r>
                        <a:rPr lang="pt-BR" sz="2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da dívida fundada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22.211.000,00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487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Despesas correntes e </a:t>
                      </a:r>
                      <a:r>
                        <a:rPr lang="pt-BR" sz="2200" b="0" i="0" u="none" strike="noStrike" baseline="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intraorçamentárias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235.890.315,00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31,23%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49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Investimentos e inversões</a:t>
                      </a:r>
                      <a:r>
                        <a:rPr lang="pt-BR" sz="2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financeiras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80.745.994,00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10,68%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989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Reserva</a:t>
                      </a:r>
                      <a:r>
                        <a:rPr lang="pt-BR" sz="2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de Contingência + RPPS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7.350.000,00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954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  O  T  A 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755.500.000,00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/>
            <a:r>
              <a:rPr lang="pt-BR" sz="3600" b="1" dirty="0">
                <a:latin typeface="Arial" pitchFamily="34" charset="0"/>
                <a:cs typeface="Arial" pitchFamily="34" charset="0"/>
              </a:rPr>
              <a:t>Art. 6º</a:t>
            </a:r>
          </a:p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Conforme Lei Federal nº 4320/64 - Solicita autorização para realização de Alterações Orçamentárias até o Limite de 17%</a:t>
            </a:r>
          </a:p>
          <a:p>
            <a:pPr algn="ctr"/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(Já aprovada na LDO)</a:t>
            </a:r>
          </a:p>
          <a:p>
            <a:pPr algn="ctr"/>
            <a:endParaRPr lang="pt-BR" sz="4000" b="1" dirty="0">
              <a:latin typeface="Arial" pitchFamily="34" charset="0"/>
              <a:cs typeface="Arial" pitchFamily="34" charset="0"/>
            </a:endParaRPr>
          </a:p>
          <a:p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AÇÕES PREVISTAS NA LOA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7246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ALTERAÇÕES ORÇAMENTÁRIAS</a:t>
            </a:r>
          </a:p>
        </p:txBody>
      </p:sp>
      <p:sp>
        <p:nvSpPr>
          <p:cNvPr id="14338" name="Espaço Reservado para Conteúdo 3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  <a:solidFill>
            <a:srgbClr val="FFFF99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pt-BR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BASE LEGAL – Lei 4320/64 </a:t>
            </a:r>
          </a:p>
          <a:p>
            <a:pPr algn="ctr" eaLnBrk="1" hangingPunct="1">
              <a:lnSpc>
                <a:spcPct val="150000"/>
              </a:lnSpc>
              <a:buNone/>
            </a:pPr>
            <a:r>
              <a:rPr lang="pt-BR" sz="3600" b="1" dirty="0">
                <a:latin typeface="Arial" charset="0"/>
                <a:cs typeface="Arial" charset="0"/>
              </a:rPr>
              <a:t>Art. 40 – São créditos adicionais as autorizações de despesas não computadas ou insuficientemente dotadas na Lei do Orçamento.</a:t>
            </a:r>
          </a:p>
          <a:p>
            <a:pPr eaLnBrk="1" hangingPunct="1">
              <a:lnSpc>
                <a:spcPct val="150000"/>
              </a:lnSpc>
              <a:buNone/>
            </a:pPr>
            <a:endParaRPr lang="pt-BR" sz="36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796086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Lei nº 4320/64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3200" b="1" dirty="0" err="1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Cfe</a:t>
            </a:r>
            <a:r>
              <a:rPr lang="pt-BR" sz="3200" b="1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Art.40 – Existem duas classes de créditos adicionais:</a:t>
            </a:r>
          </a:p>
          <a:p>
            <a:pPr>
              <a:buNone/>
            </a:pPr>
            <a:endParaRPr lang="pt-BR" sz="3200" dirty="0">
              <a:ln w="1270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pt-BR" sz="3200" dirty="0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Os que visam suplementar dotações do orçamento;</a:t>
            </a:r>
          </a:p>
          <a:p>
            <a:pPr marL="514350" indent="-514350">
              <a:buAutoNum type="alphaLcParenR"/>
            </a:pPr>
            <a:endParaRPr lang="pt-BR" sz="3200" dirty="0">
              <a:ln w="1270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pt-BR" sz="3200" dirty="0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Os que visam atender a situações </a:t>
            </a:r>
            <a:r>
              <a:rPr lang="pt-BR" sz="32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pt-BR" sz="32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não” </a:t>
            </a:r>
            <a:r>
              <a:rPr lang="pt-BR" sz="3200" dirty="0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previstas no orçamento;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CRÉDITOS ADICIONAIS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endParaRPr lang="pt-BR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 4320/64 - Art. 43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abertura dos créditos suplementares e especiais depende da existência de recursos disponíveis para acorrer a despesa e será precedida de exposição justificativa.</a:t>
            </a:r>
          </a:p>
          <a:p>
            <a:pPr algn="just"/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pt-B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167 da CF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É vedada....</a:t>
            </a:r>
          </a:p>
          <a:p>
            <a:pPr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[...]</a:t>
            </a:r>
          </a:p>
          <a:p>
            <a:pPr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V – a abertura de crédito suplementar ou especial sem prévia autorização legislativa e </a:t>
            </a:r>
            <a:r>
              <a:rPr lang="pt-BR" sz="3200" u="sng" dirty="0">
                <a:latin typeface="Arial" pitchFamily="34" charset="0"/>
                <a:cs typeface="Arial" pitchFamily="34" charset="0"/>
              </a:rPr>
              <a:t>sem indicação dos recursos correspondentes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07157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dirty="0">
                <a:latin typeface="Arial" pitchFamily="34" charset="0"/>
                <a:cs typeface="Arial" pitchFamily="34" charset="0"/>
              </a:rPr>
              <a:t>  Créditos adicionais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Art. nº 43 – LEI 4.320/64</a:t>
            </a:r>
          </a:p>
          <a:p>
            <a:pPr>
              <a:buNone/>
            </a:pPr>
            <a:endParaRPr lang="pt-BR" sz="28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§ 1º - Consideram-se recursos, para o fim deste artigo , desde que não comprometidos:</a:t>
            </a:r>
          </a:p>
          <a:p>
            <a:pPr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I – o superávit financeiro, apurado em balanço patrimonial do exercício anterior;</a:t>
            </a:r>
          </a:p>
          <a:p>
            <a:pPr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II – os provenientes de excesso de arrecadação;</a:t>
            </a:r>
          </a:p>
          <a:p>
            <a:pPr>
              <a:buNone/>
            </a:pPr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1481328"/>
            <a:ext cx="8496944" cy="475598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IMPREVISTOS E PASSIVOS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Reserva de Contingência</a:t>
            </a:r>
          </a:p>
          <a:p>
            <a:endParaRPr lang="pt-BR" b="1" dirty="0"/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CONVÊNIOS E PRECATÓRIOS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Discriminadas na LOA com despesas próprias</a:t>
            </a:r>
          </a:p>
          <a:p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Possuem despesas próprias.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As iniciadas terão prioridade para sua continuidade</a:t>
            </a:r>
          </a:p>
          <a:p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METAS E RISCOS FISCAIS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56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1481328"/>
            <a:ext cx="8496944" cy="4755984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 COM PESSOAL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Limitada a 54% da RCL   </a:t>
            </a:r>
          </a:p>
          <a:p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PAGAMENTO DA DIVIDA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Obrigatória a destinação de recursos</a:t>
            </a:r>
          </a:p>
          <a:p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OPERAÇÕES DE CRÉDITO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Lei específica para cada operação </a:t>
            </a:r>
          </a:p>
          <a:p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METAS PARA 2024- LOA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1481328"/>
            <a:ext cx="8496944" cy="4755984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EM EDUCAÇÃO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Superior a 25% dos Impostos  - CF art. 212   </a:t>
            </a:r>
          </a:p>
          <a:p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EM SAÚDE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Superior a 15% - CF EC 19</a:t>
            </a:r>
          </a:p>
          <a:p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EQUILIBRIO DAS CONTAS PÚBLICAS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Lei 101/2000 -  Art. 1º </a:t>
            </a:r>
          </a:p>
          <a:p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  METAS PARA 2024 - LOA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1538" y="142852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www.guarapuava.pr.gov.br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BCFA37-F504-32D9-EA7E-162D632A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88358"/>
            <a:ext cx="9108504" cy="60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634653"/>
              </p:ext>
            </p:extLst>
          </p:nvPr>
        </p:nvGraphicFramePr>
        <p:xfrm>
          <a:off x="0" y="2000240"/>
          <a:ext cx="9144000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400" dirty="0"/>
              <a:t>.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59772"/>
              </p:ext>
            </p:extLst>
          </p:nvPr>
        </p:nvGraphicFramePr>
        <p:xfrm>
          <a:off x="1619672" y="0"/>
          <a:ext cx="7128792" cy="1844822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74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</a:rPr>
                        <a:t>EVOLUÇÃO RECEITAS</a:t>
                      </a:r>
                      <a:r>
                        <a:rPr lang="pt-BR" sz="2000" b="1" i="0" u="none" strike="noStrike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</a:rPr>
                        <a:t> PRÓPRIAS 2º QUADRIMESTRE</a:t>
                      </a:r>
                      <a:endParaRPr lang="pt-BR" sz="20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Receitas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Ano</a:t>
                      </a:r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2022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Ano</a:t>
                      </a:r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2023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Evolução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6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IPTU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16.640.046,34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19.223.666,19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2.583.618,85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ITBI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6.720.920,35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6.155.786,68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- 565.133,67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6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18.095.134,54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22.127.328,38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4.032.193,84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6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41.456,101,23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47.506.781,25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6.050.680,02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1266950" cy="1357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El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ra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0648"/>
            <a:ext cx="2708275" cy="2880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3315" name="Espaço Reservado para Conteúdo 4"/>
          <p:cNvSpPr>
            <a:spLocks noGrp="1"/>
          </p:cNvSpPr>
          <p:nvPr>
            <p:ph/>
          </p:nvPr>
        </p:nvSpPr>
        <p:spPr>
          <a:xfrm>
            <a:off x="214313" y="500063"/>
            <a:ext cx="8472487" cy="6143625"/>
          </a:xfrm>
        </p:spPr>
        <p:txBody>
          <a:bodyPr/>
          <a:lstStyle/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algn="ctr" eaLnBrk="1" hangingPunct="1">
              <a:buFont typeface="Wingdings 3" pitchFamily="18" charset="2"/>
              <a:buNone/>
            </a:pPr>
            <a:endParaRPr lang="pt-BR" sz="2800" b="1" dirty="0"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3318570"/>
            <a:ext cx="8286808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AUDIÊNCIA PÚBLICA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Apresentação da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Lei Orçamentária </a:t>
            </a:r>
          </a:p>
          <a:p>
            <a:pPr algn="ctr"/>
            <a:r>
              <a:rPr lang="pt-B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Anual – LOA/2024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717691"/>
              </p:ext>
            </p:extLst>
          </p:nvPr>
        </p:nvGraphicFramePr>
        <p:xfrm>
          <a:off x="0" y="2060848"/>
          <a:ext cx="9144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  <a:solidFill>
            <a:srgbClr val="D4D1E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80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pt-BR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86538"/>
              </p:ext>
            </p:extLst>
          </p:nvPr>
        </p:nvGraphicFramePr>
        <p:xfrm>
          <a:off x="1000100" y="0"/>
          <a:ext cx="5857915" cy="1889760"/>
        </p:xfrm>
        <a:graphic>
          <a:graphicData uri="http://schemas.openxmlformats.org/drawingml/2006/table">
            <a:tbl>
              <a:tblPr/>
              <a:tblGrid>
                <a:gridCol w="258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01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FUNDEB/MÊS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Competência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9.400.261,25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10.213.503,49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Junho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8.161.565,25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8.529.873,80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Julho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7.900.536,41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8.086.859,88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Agosto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8.577.002,07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9.251.451,79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 O M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34.039.364,98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36.081.688,96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285728"/>
            <a:ext cx="1428760" cy="1530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tile tx="0" ty="0" sx="100000" sy="100000" flip="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04" name="Group 5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284986138"/>
              </p:ext>
            </p:extLst>
          </p:nvPr>
        </p:nvGraphicFramePr>
        <p:xfrm>
          <a:off x="467544" y="1556792"/>
          <a:ext cx="8280920" cy="4015348"/>
        </p:xfrm>
        <a:graphic>
          <a:graphicData uri="http://schemas.openxmlformats.org/drawingml/2006/table">
            <a:tbl>
              <a:tblPr/>
              <a:tblGrid>
                <a:gridCol w="1712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4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Mês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Vlr</a:t>
                      </a: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Recebido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Vlr</a:t>
                      </a: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Gasto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10.213.503,49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10.961.309,80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107,32%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8.529.873,80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10.168.032,03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119,20%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8.086.859,88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8.186.497,09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101,23$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9.251.451,79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10.777.944,38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116,50%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36.081.688,96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40.093.783,30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111,11%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5731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FUNDEB 70% - 2023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700723"/>
              </p:ext>
            </p:extLst>
          </p:nvPr>
        </p:nvGraphicFramePr>
        <p:xfrm>
          <a:off x="500034" y="5929330"/>
          <a:ext cx="8280920" cy="587639"/>
        </p:xfrm>
        <a:graphic>
          <a:graphicData uri="http://schemas.openxmlformats.org/drawingml/2006/table">
            <a:tbl>
              <a:tblPr/>
              <a:tblGrid>
                <a:gridCol w="1712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EM 2022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103.292.133,36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108.223.968,72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104,77%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4" descr="bra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2595" cy="15001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769098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pt-BR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42757"/>
              </p:ext>
            </p:extLst>
          </p:nvPr>
        </p:nvGraphicFramePr>
        <p:xfrm>
          <a:off x="827584" y="0"/>
          <a:ext cx="7272808" cy="1510665"/>
        </p:xfrm>
        <a:graphic>
          <a:graphicData uri="http://schemas.openxmlformats.org/drawingml/2006/table">
            <a:tbl>
              <a:tblPr/>
              <a:tblGrid>
                <a:gridCol w="128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3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4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0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RECEITAS 2º QUADRIMESTRE/2023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IPTU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19.223.666,19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IPVA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13.058.091,31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8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IRRF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12.951.197,99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FUNDEB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36.081.688,96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FPM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38.112.044,49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CAPITAL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6.822.903,50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ITR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156.255,16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ITBI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6.155.786,68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4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ICMS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41.325.457,17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22.127.328,38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5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10187</TotalTime>
  <Words>1689</Words>
  <Application>Microsoft Office PowerPoint</Application>
  <PresentationFormat>Apresentação na tela (4:3)</PresentationFormat>
  <Paragraphs>620</Paragraphs>
  <Slides>60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9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Concurso</vt:lpstr>
      <vt:lpstr>Apresentação do PowerPoint</vt:lpstr>
      <vt:lpstr>METAS FISCAIS</vt:lpstr>
      <vt:lpstr>GESTÃO FISCAL</vt:lpstr>
      <vt:lpstr>.</vt:lpstr>
      <vt:lpstr>.</vt:lpstr>
      <vt:lpstr>.</vt:lpstr>
      <vt:lpstr>.</vt:lpstr>
      <vt:lpstr>             FUNDEB 70% - 2023</vt:lpstr>
      <vt:lpstr>.</vt:lpstr>
      <vt:lpstr>RECEITAS DIVERSAS – Mai/Ago</vt:lpstr>
      <vt:lpstr>.</vt:lpstr>
      <vt:lpstr>.</vt:lpstr>
      <vt:lpstr>DESPESA POR SECRETARIA – Mai/Ago</vt:lpstr>
      <vt:lpstr>RESULTADO PRIMÁRIO</vt:lpstr>
      <vt:lpstr>Superávit Primário</vt:lpstr>
      <vt:lpstr>Finalidade do Res. Primário </vt:lpstr>
      <vt:lpstr>RESULTADO PRIMÁRIO CONSOLIDADO </vt:lpstr>
      <vt:lpstr>Apresentação do PowerPoint</vt:lpstr>
      <vt:lpstr>Apresentação do PowerPoint</vt:lpstr>
      <vt:lpstr>VEDAÇÕES – LRF 101/2000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DÍVIDA LONGO PRAZO EM 31/08/2023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A LOA? </vt:lpstr>
      <vt:lpstr>.</vt:lpstr>
      <vt:lpstr>AÇÕES PREVISTAS NA LOA</vt:lpstr>
      <vt:lpstr>AÇÕES PREVISTAS NA LOA</vt:lpstr>
      <vt:lpstr>FIXAÇÃO DE DESPESA POR SECRETARIA </vt:lpstr>
      <vt:lpstr>FIXAÇÃO DE DESPESA  </vt:lpstr>
      <vt:lpstr>DESPESAS POR CATEGORIAS ECONÔMICAS </vt:lpstr>
      <vt:lpstr>  AÇÕES PREVISTAS NA LOA</vt:lpstr>
      <vt:lpstr>ALTERAÇÕES ORÇAMENTÁRIAS</vt:lpstr>
      <vt:lpstr>Lei nº 4320/64</vt:lpstr>
      <vt:lpstr>CRÉDITOS ADICIONAIS</vt:lpstr>
      <vt:lpstr>  Créditos adicionais</vt:lpstr>
      <vt:lpstr>  METAS E RISCOS FISCAIS</vt:lpstr>
      <vt:lpstr>METAS PARA 2024- LOA</vt:lpstr>
      <vt:lpstr>  METAS PARA 2024 - LOA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MUNICIPIO DE GUARAPUAVA</dc:title>
  <dc:creator>Usuario</dc:creator>
  <cp:lastModifiedBy>Diocesar Souza</cp:lastModifiedBy>
  <cp:revision>2284</cp:revision>
  <dcterms:created xsi:type="dcterms:W3CDTF">2013-01-04T13:42:17Z</dcterms:created>
  <dcterms:modified xsi:type="dcterms:W3CDTF">2023-09-28T14:15:39Z</dcterms:modified>
</cp:coreProperties>
</file>